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436ead10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436ead10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meta-analysis, the </a:t>
            </a:r>
            <a:r>
              <a:rPr lang="en"/>
              <a:t>authors</a:t>
            </a:r>
            <a:r>
              <a:rPr lang="en"/>
              <a:t> took publicly available data from previously done PBMC microarrays and separated the </a:t>
            </a:r>
            <a:r>
              <a:rPr lang="en"/>
              <a:t>gene-expression profiles </a:t>
            </a:r>
            <a:r>
              <a:rPr lang="en"/>
              <a:t>of isolated cell types into four categories: </a:t>
            </a:r>
            <a:r>
              <a:rPr lang="en"/>
              <a:t>T cells, B cells, monocytes, and natural killer cells. Within the B cell group, they further separated the data into subgroups of naive, memory, and germinal center B cells, as well as antibody-secreting cells from the blood and tonsils, to get a better understanding of the </a:t>
            </a:r>
            <a:r>
              <a:rPr lang="en">
                <a:solidFill>
                  <a:schemeClr val="dk1"/>
                </a:solidFill>
              </a:rPr>
              <a:t>exact adaptive immune mechanisms involved.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this wide array of data, they used statistical analysis to identify highly expressed genes specific to each cell type, and compared the resulting gene signatures from the meta-analysis to microarray data they obtained </a:t>
            </a:r>
            <a:r>
              <a:rPr lang="en">
                <a:solidFill>
                  <a:schemeClr val="dk1"/>
                </a:solidFill>
              </a:rPr>
              <a:t>from plasmacytoid and myeloid dendritic cells post-vaccination with TIV or LAIV. This analysis outputted cell-specific gene signatures related to the early vaccine responses of TIV and LAIV, as well as an implication (to some degree) of each gene’s role in the innate or adaptive immune response. </a:t>
            </a:r>
            <a:r>
              <a:rPr lang="en">
                <a:solidFill>
                  <a:srgbClr val="FF0000"/>
                </a:solidFill>
              </a:rPr>
              <a:t>This differs from what we saw on Tuesday with the yellow fever vaccine predictive model because the gene signatures they used in that model to predict antibody response were unrelated to the gene signatures they identified from the YF-17D immune response, while in this case, the authors cross-referenced the cell-type specific gene signatures with gene signatures found in vaccinated individuals. </a:t>
            </a:r>
            <a:endParaRPr sz="1200">
              <a:solidFill>
                <a:srgbClr val="FF000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300"/>
              </a:spcBef>
              <a:spcAft>
                <a:spcPts val="0"/>
              </a:spcAft>
              <a:buNone/>
            </a:pPr>
            <a:r>
              <a:t/>
            </a:r>
            <a:endParaRPr sz="1200">
              <a:solidFill>
                <a:srgbClr val="CC0000"/>
              </a:solidFill>
            </a:endParaRPr>
          </a:p>
          <a:p>
            <a:pPr indent="0" lvl="0" marL="0" rtl="0" algn="l">
              <a:lnSpc>
                <a:spcPct val="115000"/>
              </a:lnSpc>
              <a:spcBef>
                <a:spcPts val="300"/>
              </a:spcBef>
              <a:spcAft>
                <a:spcPts val="0"/>
              </a:spcAft>
              <a:buNone/>
            </a:pPr>
            <a:r>
              <a:rPr lang="en" sz="1200">
                <a:solidFill>
                  <a:srgbClr val="CC0000"/>
                </a:solidFill>
              </a:rPr>
              <a:t>(Used only Affymetrix Human Genome U133 Plus 2.0 Arrays or Affymetrix Human Genome U133A Arrays to avoid cross-platform normalization (i.e. data is of the same toolkit)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3badf6f8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3badf6f8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brings us to the main technique we want to focus on, which is the machine learning the researchers conducted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is used to allow systems to learn and improve from existing data. It relies on algorithms to learn to complete a task using patterns and features of the data. Many algorithms may only take certain features into consideration when making these </a:t>
            </a:r>
            <a:r>
              <a:rPr lang="en"/>
              <a:t>classification</a:t>
            </a:r>
            <a:r>
              <a:rPr lang="en"/>
              <a:t> guesses, and it’s part of the machine learning process to find </a:t>
            </a:r>
            <a:r>
              <a:rPr lang="en"/>
              <a:t>what</a:t>
            </a:r>
            <a:r>
              <a:rPr lang="en"/>
              <a:t> features are important for making </a:t>
            </a:r>
            <a:r>
              <a:rPr lang="en"/>
              <a:t>distinctions</a:t>
            </a:r>
            <a:r>
              <a:rPr lang="en"/>
              <a:t> in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type of machine learning that is very common is supervised learning, where a model is trained from a known labeled dataset and then tested against another labelled dataset to confirm the accuracy of the model. Supervised learning is often used for classification algorithms, where the ML will return a yes or no, A or B, blue or green type answer where the inputted data is categorized into a </a:t>
            </a:r>
            <a:r>
              <a:rPr lang="en"/>
              <a:t>specific</a:t>
            </a:r>
            <a:r>
              <a:rPr lang="en"/>
              <a:t> group based on patterns found in the training data set.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2f75e42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2f75e42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paper, the researchers made use of DAMIP machine learning. The group of Tuesday went in depth with what DAMIP is and how it works, so I’m not going to repeat too much, but DAMIP stands for discriminant </a:t>
            </a:r>
            <a:r>
              <a:rPr lang="en"/>
              <a:t>analysis</a:t>
            </a:r>
            <a:r>
              <a:rPr lang="en"/>
              <a:t> via mixed integer programming and it’s often used for </a:t>
            </a:r>
            <a:r>
              <a:rPr lang="en"/>
              <a:t>predicting</a:t>
            </a:r>
            <a:r>
              <a:rPr lang="en"/>
              <a:t> and classifying biological processes. DAMIP made sense to use for this project because, again, it was also used to predict antibody responses to the yellow fever vaccine. The yellow fever vaccine is one of the most effective vaccines ever produced, so it makes sense the researchers wanted to try the same approach for the influenza vaccine </a:t>
            </a:r>
            <a:r>
              <a:rPr lang="en"/>
              <a:t>research</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researchers’ purposes, they wanted to use DAMIP to determine the minimum number of genes that are required to accurately classify the response type of an individual, that is a high or low HAI titers response specifically with the TIV type vaccine. They trained the model using an existing dataset from a specific influenza season and used that trained model to test on other existing </a:t>
            </a:r>
            <a:r>
              <a:rPr lang="en"/>
              <a:t>influenza</a:t>
            </a:r>
            <a:r>
              <a:rPr lang="en"/>
              <a:t> season datasets. In addition to determining the number of genes required to classify responses, the researchers were also interested in identifying these genes and determine their connection to other immune and vaccine responses.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3badf6f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3badf6f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Moving into results, where I’ll talk also a bit more about how the meta analysis and DAMIP machine learning algorithm were used by the researchers for the influenza vaccine.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3badf6f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3badf6f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meta-analysis results showed that in the TIV vaccine, the genes that were upregulated in </a:t>
            </a:r>
            <a:r>
              <a:rPr lang="en"/>
              <a:t>vaccines</a:t>
            </a:r>
            <a:r>
              <a:rPr lang="en"/>
              <a:t> were </a:t>
            </a:r>
            <a:r>
              <a:rPr lang="en"/>
              <a:t>associated</a:t>
            </a:r>
            <a:r>
              <a:rPr lang="en"/>
              <a:t> with B cell expression, so those genes are encoding for antibody parts and immunoglobulins. What this tells us is that there is an indication that a high antibody response is heavily involved in the mechanism of action in the influenza TIV vaccine </a:t>
            </a:r>
            <a:r>
              <a:rPr lang="en"/>
              <a:t>response</a:t>
            </a:r>
            <a:r>
              <a:rPr lang="en"/>
              <a:t>. These results aligned with earlier finding from flow cytometry that the researchers conducted.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the LAIV meta-analysis </a:t>
            </a:r>
            <a:r>
              <a:rPr lang="en"/>
              <a:t>showed</a:t>
            </a:r>
            <a:r>
              <a:rPr lang="en"/>
              <a:t> that the gene that were upregulated were instead associated with high T cell and </a:t>
            </a:r>
            <a:r>
              <a:rPr lang="en"/>
              <a:t>monocyte</a:t>
            </a:r>
            <a:r>
              <a:rPr lang="en"/>
              <a:t> expression, which are genes that are involved with natural killer cells in the immune system. What this indicates is that the innate immune response plays a significant role in the mechanism of action in the LAIV vaccine. Similar to with the TIV vaccine, these results </a:t>
            </a:r>
            <a:r>
              <a:rPr lang="en"/>
              <a:t>align with the flow cytometry results the researchers previously conducted.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2f75e42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2f75e42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just to remind everyone what I mentioned earlier, the purpose of using DAMIP for their data was to </a:t>
            </a:r>
            <a:r>
              <a:rPr lang="en"/>
              <a:t>identify</a:t>
            </a:r>
            <a:r>
              <a:rPr lang="en"/>
              <a:t> the minimum number of genes needed to predict the HAI response of individuals to the TIV vaccine. Only the TIV vaccine was used by the researchers because produced higher HAI responses with more variability and the group was particularly interested in analyzing the inactive vaccine over the live vaccine. If the researchers were interested in doing analysis on the LAIV vaccine, they probably would need to use another type of data other than HAI to get a better classification.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mentioned HAI titers earlier, just to reiterate, HAI titers is a response that measure the level of antibodies in blood serum that are used to inhibit an influenza infection. Basically, a higher HAI value means a higher protection from influenza, so a more effective vaccine is going to be one that increases the HAI value the most in the most people.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03badf6f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03badf6f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initial</a:t>
            </a:r>
            <a:r>
              <a:rPr lang="en"/>
              <a:t> DAMIP testing that was done was with an </a:t>
            </a:r>
            <a:r>
              <a:rPr lang="en"/>
              <a:t>extreme</a:t>
            </a:r>
            <a:r>
              <a:rPr lang="en"/>
              <a:t> classification, where individuals were grouped into having either a very high HAI or very low HAI response, with high response meaning a 8-fold or more increase and low </a:t>
            </a:r>
            <a:r>
              <a:rPr lang="en"/>
              <a:t>meaning</a:t>
            </a:r>
            <a:r>
              <a:rPr lang="en"/>
              <a:t> a 2-fold or lower increase in their HAI value in at least one of the three influenza vaccine strains after either 3 or 7 days. Any </a:t>
            </a:r>
            <a:r>
              <a:rPr lang="en"/>
              <a:t>vaccines</a:t>
            </a:r>
            <a:r>
              <a:rPr lang="en"/>
              <a:t> that had an HAI increase between 2 and 8 were not considered in the training and testing of the DAMIP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training data, which was data collected in the 2008-2009 influenza season, was used to establish an </a:t>
            </a:r>
            <a:r>
              <a:rPr lang="en"/>
              <a:t>unbiased</a:t>
            </a:r>
            <a:r>
              <a:rPr lang="en"/>
              <a:t> </a:t>
            </a:r>
            <a:r>
              <a:rPr lang="en"/>
              <a:t>estimate</a:t>
            </a:r>
            <a:r>
              <a:rPr lang="en"/>
              <a:t> of correct classification. Basically the training data from the season was used to </a:t>
            </a:r>
            <a:r>
              <a:rPr lang="en"/>
              <a:t>establish</a:t>
            </a:r>
            <a:r>
              <a:rPr lang="en"/>
              <a:t> a classification algorithm for the testing set.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3badf6f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03badf6f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initial test, the DAMIP identified a minimum of 12 gene sets, each with 2-4 genes, needed to create an effective classification model. With this minimum of 12 gene sets, the algorithm correctly guesses </a:t>
            </a:r>
            <a:r>
              <a:rPr lang="en"/>
              <a:t>the</a:t>
            </a:r>
            <a:r>
              <a:rPr lang="en"/>
              <a:t> test data as low or high HAI responses over 90% of the time, a very effective </a:t>
            </a:r>
            <a:r>
              <a:rPr lang="en"/>
              <a:t>algorithm</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03badf6f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03badf6f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the researchers also wanted to test with a less extreme HAI classification, with using only a 4-fold increase as the high response instead of 8-fold. This is because a 4-fold HAI increase response is the widely considered seroconversion response following a vaccine, where seroconversion is the process of developing antibodies in the blood after exposure to a virus included through a vaccination.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test is very similar to the test before, using the same </a:t>
            </a:r>
            <a:r>
              <a:rPr lang="en"/>
              <a:t>training</a:t>
            </a:r>
            <a:r>
              <a:rPr lang="en"/>
              <a:t> dataset and same low HAI response cutoff, but with two changes. First, the classification is less extreme with only a 4-fold increase in HAI for the high responses cutoff. Secondly, both the 2007-2008 and 2009-2010 datasets were tested.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3badf6f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3badf6f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From this repeat test, the DAMIP identified a minimum of 42 gene sets, each with 3-4 genes. With this minimum of 42 gene sets, the algorithm correctly guesses the test data as low or high HAI responses over 85% of the time, which is still very effective. The increase in the minimum number of genes needed could be caused by having greater variety in the testing dataset due to having two different years that could have two slightly different sets of vaccine responses.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the researchers found that the DAMIP training seemed quite effective in being able to identify the minimum number of genes needed to correctly classify HAI responses a vast majority of the time with the TIV vaccine type. One thing they do note is that, while effective in determining gene signatures and minimums required for classifying influenza data, they are unsure whether it can be generalized to other vaccines and future testing would be required.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3badf6f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3badf6f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3badf6f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3badf6f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a:t>
            </a:r>
            <a:r>
              <a:rPr lang="en"/>
              <a:t>conducting</a:t>
            </a:r>
            <a:r>
              <a:rPr lang="en"/>
              <a:t> their DAMIP trials, some other interesting finds were discovered.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that second testing phase, they found that one of the 42 identified gene sets was also identified as a gene set in predicting antibody response in the yellow fever vaccine. This could potentially indicate there is a common immune response between when these two viruses are infecting the 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interesting find was that five of the 42 identified genes were show by meta-analysis to be members of the </a:t>
            </a:r>
            <a:r>
              <a:rPr lang="en"/>
              <a:t>leukocyte</a:t>
            </a:r>
            <a:r>
              <a:rPr lang="en"/>
              <a:t> immunoglobulin receptor family. These genes are expressed by immune cells in the myeloid and </a:t>
            </a:r>
            <a:r>
              <a:rPr lang="en"/>
              <a:t>lymphoid</a:t>
            </a:r>
            <a:r>
              <a:rPr lang="en"/>
              <a:t> lineages and have roles in both the innate and adaptive immune system by regulating T cells and autoimmunity. This find could indicate that there is a previously unknown role of these innate </a:t>
            </a:r>
            <a:r>
              <a:rPr lang="en"/>
              <a:t>immune</a:t>
            </a:r>
            <a:r>
              <a:rPr lang="en"/>
              <a:t> receptors in regulating antibody response, a process that is typically associated with the adaptive immune system.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422aadb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422aadb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recap, the goal of this paper was to expand upon the results found in the yellow fever vaccine study we saw on Tuesday. Specifically, they wanted to address whether the systems biology approach used in that paper had broad utility in identifying molecular signatures and predicting immunogenicity of other vaccines. And particularly they wanted to look at different types of vaccine, in this case they looked at an inactivated one, TIV. The authors also wanted to determine if the identified molecular signatures could be informative about the underlying mechanisms of the immune system in relation to vaccine response.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rgbClr val="CC0000"/>
              </a:buClr>
              <a:buSzPts val="1100"/>
              <a:buChar char="-"/>
            </a:pPr>
            <a:r>
              <a:rPr lang="en">
                <a:solidFill>
                  <a:srgbClr val="CC0000"/>
                </a:solidFill>
              </a:rPr>
              <a:t>Yellow fever paper showed ability to predict immunogenicity of YF-17D vaccine via gene signatures </a:t>
            </a:r>
            <a:endParaRPr>
              <a:solidFill>
                <a:srgbClr val="CC0000"/>
              </a:solidFill>
            </a:endParaRPr>
          </a:p>
          <a:p>
            <a:pPr indent="-298450" lvl="0" marL="457200" rtl="0" algn="l">
              <a:spcBef>
                <a:spcPts val="0"/>
              </a:spcBef>
              <a:spcAft>
                <a:spcPts val="0"/>
              </a:spcAft>
              <a:buClr>
                <a:srgbClr val="CC0000"/>
              </a:buClr>
              <a:buSzPts val="1100"/>
              <a:buChar char="-"/>
            </a:pPr>
            <a:r>
              <a:rPr lang="en">
                <a:solidFill>
                  <a:srgbClr val="CC0000"/>
                </a:solidFill>
              </a:rPr>
              <a:t>Questions addressed: </a:t>
            </a:r>
            <a:endParaRPr>
              <a:solidFill>
                <a:srgbClr val="CC0000"/>
              </a:solidFill>
            </a:endParaRPr>
          </a:p>
          <a:p>
            <a:pPr indent="-298450" lvl="1" marL="914400" rtl="0" algn="l">
              <a:spcBef>
                <a:spcPts val="0"/>
              </a:spcBef>
              <a:spcAft>
                <a:spcPts val="0"/>
              </a:spcAft>
              <a:buClr>
                <a:srgbClr val="CC0000"/>
              </a:buClr>
              <a:buSzPts val="1100"/>
              <a:buChar char="-"/>
            </a:pPr>
            <a:r>
              <a:rPr lang="en">
                <a:solidFill>
                  <a:srgbClr val="CC0000"/>
                </a:solidFill>
              </a:rPr>
              <a:t>Does this approach have broad utility in identifying molecular signatures in other vaccines, particularly in inactivated ones?</a:t>
            </a:r>
            <a:endParaRPr>
              <a:solidFill>
                <a:srgbClr val="CC0000"/>
              </a:solidFill>
            </a:endParaRPr>
          </a:p>
          <a:p>
            <a:pPr indent="-298450" lvl="1" marL="914400" rtl="0" algn="l">
              <a:spcBef>
                <a:spcPts val="0"/>
              </a:spcBef>
              <a:spcAft>
                <a:spcPts val="0"/>
              </a:spcAft>
              <a:buClr>
                <a:srgbClr val="CC0000"/>
              </a:buClr>
              <a:buSzPts val="1100"/>
              <a:buChar char="-"/>
            </a:pPr>
            <a:r>
              <a:rPr lang="en">
                <a:solidFill>
                  <a:srgbClr val="CC0000"/>
                </a:solidFill>
              </a:rPr>
              <a:t>Can a systems approach be used to predict the immunogenicity of recall responses in memory T cells? </a:t>
            </a:r>
            <a:endParaRPr>
              <a:solidFill>
                <a:srgbClr val="CC0000"/>
              </a:solidFill>
            </a:endParaRPr>
          </a:p>
          <a:p>
            <a:pPr indent="-298450" lvl="1" marL="914400" rtl="0" algn="l">
              <a:spcBef>
                <a:spcPts val="0"/>
              </a:spcBef>
              <a:spcAft>
                <a:spcPts val="0"/>
              </a:spcAft>
              <a:buClr>
                <a:srgbClr val="CC0000"/>
              </a:buClr>
              <a:buSzPts val="1100"/>
              <a:buChar char="-"/>
            </a:pPr>
            <a:r>
              <a:rPr lang="en">
                <a:solidFill>
                  <a:srgbClr val="CC0000"/>
                </a:solidFill>
              </a:rPr>
              <a:t>Can the molecular signatures be informative about the underlying mechanisms of immunity? </a:t>
            </a:r>
            <a:endParaRPr>
              <a:solidFill>
                <a:srgbClr val="CC000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2f75e42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02f75e42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meta-analysis of </a:t>
            </a:r>
            <a:r>
              <a:rPr lang="en"/>
              <a:t>existing</a:t>
            </a:r>
            <a:r>
              <a:rPr lang="en"/>
              <a:t> microarray studies, the authors were able to identify cell-specific gene signatures corresponding with the TIV </a:t>
            </a:r>
            <a:r>
              <a:rPr lang="en"/>
              <a:t>vaccine response at a much faster and more efficient rate than with traditional flow cytometry. They were also able to discern the strongly innate immune response of the LAIV vaccine, which showed high expression of interferon-related genes, compared to the more antibody-heavy immune response of the TIV vaccine and an associated “unfolded protein” response (that they don’t really elaborate on)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more importantly, the meta-analysis helped the authors</a:t>
            </a:r>
            <a:r>
              <a:rPr lang="en">
                <a:solidFill>
                  <a:schemeClr val="dk1"/>
                </a:solidFill>
              </a:rPr>
              <a:t> identify new genes that were previously not associated with the adaptive immune system, like CaMKIV (calcium dependent kinase 4) and members of the leukocyte immunoglobulin-like receptor family. This discovery highlights how a systems biology approach can be informative about the underlying molecular mechanisms of action in the immune system.</a:t>
            </a:r>
            <a:r>
              <a:rPr lang="en">
                <a:solidFill>
                  <a:srgbClr val="FF0000"/>
                </a:solidFill>
              </a:rPr>
              <a:t> </a:t>
            </a:r>
            <a:endParaRPr>
              <a:solidFill>
                <a:srgbClr val="FF000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From the meta-analysis results, the authors were able to train the DAMIP model to predict antibody responses based on the gene signatures found early-on post-vaccination. The predictive model identified vaccinated individuals as low responders or high responders to the TIV vaccine with an accuracy of more than 90%. This ability to predict seroconversion (or the increasing in antibody production) weeks before it occurs post-vaccination can be super advantageous especially for public health information regarding vaccine efficacy.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Together, the meta-analysis and predictive modeling show great potential in better elucidating the molecular mechanisms and immune responses of vaccines, which could significantly improve vaccine development and distribution, and the results of this study also provide strong proof-of-concept that a systems biology approach to vaccine immunology can be applied to vaccines other than YF-17D, and more specifically can be applied to different types of vaccines like live attenuated versus inactivated vaccines. </a:t>
            </a:r>
            <a:endParaRPr>
              <a:solidFill>
                <a:srgbClr val="FF0000"/>
              </a:solidFill>
            </a:endParaRPr>
          </a:p>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2f75e428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2f75e428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success of this study, there were still a lot of limitations with the design. As of 2011.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Firstly, the broad utility of this system was still pretty uncertain. Though it was proven effective for both the yellow fever vaccine and now the influenza vaccine, gene signatures most likely will differ between vaccines, so the predictive </a:t>
            </a:r>
            <a:r>
              <a:rPr lang="en"/>
              <a:t>capability</a:t>
            </a:r>
            <a:r>
              <a:rPr lang="en"/>
              <a:t> of this system against other vaccines </a:t>
            </a:r>
            <a:r>
              <a:rPr lang="en"/>
              <a:t>still needed to be tested further. The authors did identify some overlapping gene signatures between the yellow fever and influenza vaccines, but whether these gene signatures would be present and important for other vaccine immunogenicities was unknown,,,  at the time, at least.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if the authors wanted to predict actual vaccine efficacy or protection using this model, more work was definitely needed to guarantee an accurate prediction since immunogenicity does not directly equate to efficacy. Their final model relies on gene signatures related to HAI antibody titers, but HAI response is not the only factor that affects whether or not an individual is protected by a vaccine. Protective antibody concentrations can also vary significantly based on an individual’s immune system, the viral strain present, existence previous infections, etc., and the authors’ only suggested workaround was to increase the HAI parameter from four-fold to eight-fold</a:t>
            </a:r>
            <a:r>
              <a:rPr lang="en">
                <a:solidFill>
                  <a:schemeClr val="dk1"/>
                </a:solidFill>
              </a:rPr>
              <a:t> to guarantee that a predicted “high-responder” would also be protected by the vaccine, </a:t>
            </a:r>
            <a:r>
              <a:rPr lang="en"/>
              <a:t>but this excludes protected individuals that have lower HAI reponses.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2f75e42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2f75e42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limitations, a more robust model was needed that would take into account other factors that influence vaccine protection alongside HAI response. The model also still needed testing against other vaccines to prove its broad predictive capabilities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Still, the results of this study introduced a lot of potential for the use of systems biology for vaccine development and prediction. The ability to predict immune responses could significantly improve vaccine development and opens the door to the idea of “personalized vaccinations” based on the predictive modeling of individuals’ immune systems. Specifically, global profiling of innate and adaptive immune responses in relation to vaccination could be used to identify individuals with weaker immune systems who would probably have a lower antibody response, and this would allow for very specified administration of either different types of different doses of vaccines that would ensure immune protection of every individual.</a:t>
            </a:r>
            <a:endParaRPr>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2f75e42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2f75e428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2f758b2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2f758b2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451405b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451405b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451405bb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451405bb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451405bb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451405bb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451405bb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451405bb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3badf6f8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3badf6f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we’re gonna dive in to the systems biology methods of the study.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436ead1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436ead1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rPr>
              <a:t>Like mentioned previously, the authors found that their initial approach to evaluating gene-expression signatures at a cell-specific level via flow cytometry was very inefficient </a:t>
            </a:r>
            <a:r>
              <a:rPr lang="en" sz="1200">
                <a:solidFill>
                  <a:schemeClr val="dk1"/>
                </a:solidFill>
              </a:rPr>
              <a:t>being</a:t>
            </a:r>
            <a:r>
              <a:rPr lang="en" sz="1200">
                <a:solidFill>
                  <a:schemeClr val="dk1"/>
                </a:solidFill>
              </a:rPr>
              <a:t> both time and resource consuming,, So they devised an alternative strategy using meta </a:t>
            </a:r>
            <a:r>
              <a:rPr lang="en" sz="1200">
                <a:solidFill>
                  <a:schemeClr val="dk1"/>
                </a:solidFill>
              </a:rPr>
              <a:t>analysis </a:t>
            </a:r>
            <a:r>
              <a:rPr lang="en" sz="1200">
                <a:solidFill>
                  <a:schemeClr val="dk1"/>
                </a:solidFill>
              </a:rPr>
              <a:t>that took advantage of already existing studies on cell type–specific differential gene expression in complex tissues, providing them with a larger sample set for identifying </a:t>
            </a:r>
            <a:r>
              <a:rPr lang="en" sz="1200">
                <a:solidFill>
                  <a:schemeClr val="dk1"/>
                </a:solidFill>
              </a:rPr>
              <a:t>important</a:t>
            </a:r>
            <a:r>
              <a:rPr lang="en" sz="1200">
                <a:solidFill>
                  <a:schemeClr val="dk1"/>
                </a:solidFill>
              </a:rPr>
              <a:t> gene signatures, a more efficient computational-based method of analysis, and more cell-specific results.</a:t>
            </a:r>
            <a:endParaRPr sz="1200">
              <a:solidFill>
                <a:schemeClr val="dk1"/>
              </a:solidFill>
            </a:endParaRPr>
          </a:p>
          <a:p>
            <a:pPr indent="0" lvl="0" marL="0" rtl="0" algn="l">
              <a:lnSpc>
                <a:spcPct val="115000"/>
              </a:lnSpc>
              <a:spcBef>
                <a:spcPts val="300"/>
              </a:spcBef>
              <a:spcAft>
                <a:spcPts val="0"/>
              </a:spcAft>
              <a:buNone/>
            </a:pPr>
            <a:r>
              <a:t/>
            </a:r>
            <a:endParaRPr sz="1200">
              <a:solidFill>
                <a:schemeClr val="dk1"/>
              </a:solidFill>
            </a:endParaRPr>
          </a:p>
          <a:p>
            <a:pPr indent="0" lvl="0" marL="0" rtl="0" algn="l">
              <a:lnSpc>
                <a:spcPct val="115000"/>
              </a:lnSpc>
              <a:spcBef>
                <a:spcPts val="300"/>
              </a:spcBef>
              <a:spcAft>
                <a:spcPts val="0"/>
              </a:spcAft>
              <a:buNone/>
            </a:pPr>
            <a:r>
              <a:t/>
            </a:r>
            <a:endParaRPr sz="1200">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i.org/10.1038/ni.1688" TargetMode="External"/><Relationship Id="rId4" Type="http://schemas.openxmlformats.org/officeDocument/2006/relationships/hyperlink" Target="https://doi.org/10.1093/cid/ciy759" TargetMode="External"/><Relationship Id="rId5" Type="http://schemas.openxmlformats.org/officeDocument/2006/relationships/hyperlink" Target="https://www.cancer.gov/publications/dictionaries/cancer-terms/def/seroconversion" TargetMode="External"/><Relationship Id="rId6" Type="http://schemas.openxmlformats.org/officeDocument/2006/relationships/hyperlink" Target="https://doi.org/10.1016/j.vaccine.2017.07.06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319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480"/>
              <a:t>Systems biology of vaccination for seasonal influenza in humans</a:t>
            </a:r>
            <a:endParaRPr b="1" sz="3480"/>
          </a:p>
        </p:txBody>
      </p:sp>
      <p:sp>
        <p:nvSpPr>
          <p:cNvPr id="55" name="Google Shape;55;p13"/>
          <p:cNvSpPr txBox="1"/>
          <p:nvPr>
            <p:ph idx="1" type="subTitle"/>
          </p:nvPr>
        </p:nvSpPr>
        <p:spPr>
          <a:xfrm>
            <a:off x="311700" y="2984950"/>
            <a:ext cx="4655700" cy="43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Nakaya, H., Wrammert, J., Lee, E. </a:t>
            </a:r>
            <a:r>
              <a:rPr i="1" lang="en" sz="1500"/>
              <a:t>et al. </a:t>
            </a:r>
            <a:r>
              <a:rPr lang="en" sz="1500"/>
              <a:t>(2011)</a:t>
            </a:r>
            <a:endParaRPr sz="1500"/>
          </a:p>
        </p:txBody>
      </p:sp>
      <p:pic>
        <p:nvPicPr>
          <p:cNvPr id="56" name="Google Shape;56;p13"/>
          <p:cNvPicPr preferRelativeResize="0"/>
          <p:nvPr/>
        </p:nvPicPr>
        <p:blipFill>
          <a:blip r:embed="rId3">
            <a:alphaModFix/>
          </a:blip>
          <a:stretch>
            <a:fillRect/>
          </a:stretch>
        </p:blipFill>
        <p:spPr>
          <a:xfrm>
            <a:off x="311700" y="1031900"/>
            <a:ext cx="2558524" cy="789850"/>
          </a:xfrm>
          <a:prstGeom prst="rect">
            <a:avLst/>
          </a:prstGeom>
          <a:noFill/>
          <a:ln>
            <a:noFill/>
          </a:ln>
        </p:spPr>
      </p:pic>
      <p:sp>
        <p:nvSpPr>
          <p:cNvPr id="57" name="Google Shape;57;p13"/>
          <p:cNvSpPr txBox="1"/>
          <p:nvPr>
            <p:ph idx="1" type="subTitle"/>
          </p:nvPr>
        </p:nvSpPr>
        <p:spPr>
          <a:xfrm>
            <a:off x="2627400" y="4200525"/>
            <a:ext cx="6204900" cy="718500"/>
          </a:xfrm>
          <a:prstGeom prst="rect">
            <a:avLst/>
          </a:prstGeom>
        </p:spPr>
        <p:txBody>
          <a:bodyPr anchorCtr="0" anchor="t" bIns="91425" lIns="91425" spcFirstLastPara="1" rIns="91425" wrap="square" tIns="91425">
            <a:normAutofit lnSpcReduction="10000"/>
          </a:bodyPr>
          <a:lstStyle/>
          <a:p>
            <a:pPr indent="0" lvl="0" marL="0" rtl="0" algn="r">
              <a:spcBef>
                <a:spcPts val="0"/>
              </a:spcBef>
              <a:spcAft>
                <a:spcPts val="0"/>
              </a:spcAft>
              <a:buNone/>
            </a:pPr>
            <a:r>
              <a:rPr lang="en" sz="1200">
                <a:solidFill>
                  <a:schemeClr val="dk1"/>
                </a:solidFill>
              </a:rPr>
              <a:t>Presented by Team Sydney Brenner</a:t>
            </a:r>
            <a:endParaRPr sz="1200">
              <a:solidFill>
                <a:schemeClr val="dk1"/>
              </a:solidFill>
            </a:endParaRPr>
          </a:p>
          <a:p>
            <a:pPr indent="0" lvl="0" marL="0" rtl="0" algn="r">
              <a:spcBef>
                <a:spcPts val="0"/>
              </a:spcBef>
              <a:spcAft>
                <a:spcPts val="0"/>
              </a:spcAft>
              <a:buNone/>
            </a:pPr>
            <a:r>
              <a:rPr lang="en" sz="1200">
                <a:solidFill>
                  <a:schemeClr val="dk1"/>
                </a:solidFill>
              </a:rPr>
              <a:t>Erica</a:t>
            </a:r>
            <a:r>
              <a:rPr lang="en" sz="1200">
                <a:solidFill>
                  <a:schemeClr val="dk1"/>
                </a:solidFill>
              </a:rPr>
              <a:t> Anton, Annelisa Faché, Ziqing Yu</a:t>
            </a:r>
            <a:endParaRPr sz="1200">
              <a:solidFill>
                <a:schemeClr val="dk1"/>
              </a:solidFill>
            </a:endParaRPr>
          </a:p>
          <a:p>
            <a:pPr indent="0" lvl="0" marL="0" rtl="0" algn="r">
              <a:spcBef>
                <a:spcPts val="0"/>
              </a:spcBef>
              <a:spcAft>
                <a:spcPts val="0"/>
              </a:spcAft>
              <a:buNone/>
            </a:pPr>
            <a:r>
              <a:rPr lang="en" sz="1200">
                <a:solidFill>
                  <a:schemeClr val="dk1"/>
                </a:solidFill>
              </a:rPr>
              <a:t>September 26, 2024</a:t>
            </a:r>
            <a:endParaRPr sz="1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Meta-analysis of microarray data</a:t>
            </a:r>
            <a:endParaRPr b="1" sz="2500"/>
          </a:p>
        </p:txBody>
      </p:sp>
      <p:sp>
        <p:nvSpPr>
          <p:cNvPr id="112" name="Google Shape;112;p22"/>
          <p:cNvSpPr txBox="1"/>
          <p:nvPr>
            <p:ph idx="1" type="body"/>
          </p:nvPr>
        </p:nvSpPr>
        <p:spPr>
          <a:xfrm>
            <a:off x="311700" y="1152475"/>
            <a:ext cx="5811000" cy="170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Publicly available </a:t>
            </a:r>
            <a:r>
              <a:rPr b="1" lang="en">
                <a:solidFill>
                  <a:schemeClr val="dk1"/>
                </a:solidFill>
              </a:rPr>
              <a:t>PBMC microarrays</a:t>
            </a:r>
            <a:r>
              <a:rPr lang="en">
                <a:solidFill>
                  <a:schemeClr val="dk1"/>
                </a:solidFill>
              </a:rPr>
              <a:t> divided into: </a:t>
            </a:r>
            <a:endParaRPr>
              <a:solidFill>
                <a:schemeClr val="dk1"/>
              </a:solidFill>
            </a:endParaRPr>
          </a:p>
          <a:p>
            <a:pPr indent="-342900" lvl="1" marL="914400" rtl="0" algn="l">
              <a:spcBef>
                <a:spcPts val="1000"/>
              </a:spcBef>
              <a:spcAft>
                <a:spcPts val="0"/>
              </a:spcAft>
              <a:buClr>
                <a:schemeClr val="dk1"/>
              </a:buClr>
              <a:buSzPts val="1800"/>
              <a:buChar char="○"/>
            </a:pPr>
            <a:r>
              <a:rPr lang="en" sz="1800">
                <a:solidFill>
                  <a:schemeClr val="dk1"/>
                </a:solidFill>
              </a:rPr>
              <a:t>T cells, B cells, monocytes, natural killer cells</a:t>
            </a:r>
            <a:endParaRPr sz="1800">
              <a:solidFill>
                <a:schemeClr val="dk1"/>
              </a:solidFill>
            </a:endParaRPr>
          </a:p>
          <a:p>
            <a:pPr indent="-342900" lvl="1" marL="914400" rtl="0" algn="l">
              <a:spcBef>
                <a:spcPts val="1000"/>
              </a:spcBef>
              <a:spcAft>
                <a:spcPts val="1000"/>
              </a:spcAft>
              <a:buClr>
                <a:schemeClr val="dk1"/>
              </a:buClr>
              <a:buSzPts val="1800"/>
              <a:buChar char="○"/>
            </a:pPr>
            <a:r>
              <a:rPr lang="en" sz="1800">
                <a:solidFill>
                  <a:schemeClr val="dk1"/>
                </a:solidFill>
              </a:rPr>
              <a:t>B cell subsets: naive, memory, germinal center, ASCs</a:t>
            </a:r>
            <a:endParaRPr>
              <a:solidFill>
                <a:schemeClr val="dk1"/>
              </a:solidFill>
            </a:endParaRPr>
          </a:p>
        </p:txBody>
      </p:sp>
      <p:pic>
        <p:nvPicPr>
          <p:cNvPr id="113" name="Google Shape;113;p22"/>
          <p:cNvPicPr preferRelativeResize="0"/>
          <p:nvPr/>
        </p:nvPicPr>
        <p:blipFill rotWithShape="1">
          <a:blip r:embed="rId3">
            <a:alphaModFix/>
          </a:blip>
          <a:srcRect b="0" l="2959" r="0" t="4269"/>
          <a:stretch/>
        </p:blipFill>
        <p:spPr>
          <a:xfrm>
            <a:off x="6207100" y="600950"/>
            <a:ext cx="2709499" cy="4449248"/>
          </a:xfrm>
          <a:prstGeom prst="rect">
            <a:avLst/>
          </a:prstGeom>
          <a:noFill/>
          <a:ln>
            <a:noFill/>
          </a:ln>
        </p:spPr>
      </p:pic>
      <p:sp>
        <p:nvSpPr>
          <p:cNvPr id="114" name="Google Shape;114;p22"/>
          <p:cNvSpPr txBox="1"/>
          <p:nvPr/>
        </p:nvSpPr>
        <p:spPr>
          <a:xfrm>
            <a:off x="311700" y="2859775"/>
            <a:ext cx="5895300" cy="1545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Identified</a:t>
            </a:r>
            <a:r>
              <a:rPr b="1" lang="en" sz="1800">
                <a:solidFill>
                  <a:schemeClr val="dk1"/>
                </a:solidFill>
              </a:rPr>
              <a:t> highly expressed genes </a:t>
            </a:r>
            <a:r>
              <a:rPr lang="en" sz="1800">
                <a:solidFill>
                  <a:schemeClr val="dk1"/>
                </a:solidFill>
              </a:rPr>
              <a:t>in each subset </a:t>
            </a:r>
            <a:endParaRPr sz="1800">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sz="1800">
                <a:solidFill>
                  <a:schemeClr val="dk1"/>
                </a:solidFill>
              </a:rPr>
              <a:t>Compared to </a:t>
            </a:r>
            <a:r>
              <a:rPr b="1" lang="en" sz="1800">
                <a:solidFill>
                  <a:schemeClr val="dk1"/>
                </a:solidFill>
              </a:rPr>
              <a:t>microarray data of plasmacytoid and myeloid dendritic cells</a:t>
            </a:r>
            <a:r>
              <a:rPr lang="en" sz="1800">
                <a:solidFill>
                  <a:schemeClr val="dk1"/>
                </a:solidFill>
              </a:rPr>
              <a:t> post-TIV and LAIV vaccination</a:t>
            </a:r>
            <a:endParaRPr sz="1800">
              <a:solidFill>
                <a:schemeClr val="dk2"/>
              </a:solidFill>
            </a:endParaRPr>
          </a:p>
        </p:txBody>
      </p:sp>
      <p:sp>
        <p:nvSpPr>
          <p:cNvPr id="115" name="Google Shape;115;p22"/>
          <p:cNvSpPr txBox="1"/>
          <p:nvPr/>
        </p:nvSpPr>
        <p:spPr>
          <a:xfrm>
            <a:off x="496975" y="4405675"/>
            <a:ext cx="5811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000"/>
              </a:spcAft>
              <a:buNone/>
            </a:pPr>
            <a:r>
              <a:rPr b="1" lang="en" sz="1800">
                <a:solidFill>
                  <a:srgbClr val="CC0000"/>
                </a:solidFill>
              </a:rPr>
              <a:t>Output: </a:t>
            </a:r>
            <a:r>
              <a:rPr lang="en" sz="1800">
                <a:solidFill>
                  <a:schemeClr val="dk1"/>
                </a:solidFill>
              </a:rPr>
              <a:t>early gene signatures from vaccine response</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Machine Learning: Background</a:t>
            </a:r>
            <a:endParaRPr b="1"/>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Machine Learning (ML) allows </a:t>
            </a:r>
            <a:r>
              <a:rPr lang="en">
                <a:solidFill>
                  <a:schemeClr val="dk1"/>
                </a:solidFill>
              </a:rPr>
              <a:t>systems</a:t>
            </a:r>
            <a:r>
              <a:rPr lang="en">
                <a:solidFill>
                  <a:schemeClr val="dk1"/>
                </a:solidFill>
              </a:rPr>
              <a:t> to learn and improve from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ML relies on </a:t>
            </a:r>
            <a:r>
              <a:rPr lang="en">
                <a:solidFill>
                  <a:schemeClr val="dk1"/>
                </a:solidFill>
              </a:rPr>
              <a:t>algorithms</a:t>
            </a:r>
            <a:r>
              <a:rPr lang="en">
                <a:solidFill>
                  <a:schemeClr val="dk1"/>
                </a:solidFill>
              </a:rPr>
              <a:t> to complete a task using data patterns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Supervised Learning</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often used for classification algorithms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model is trained with a known, labeled dataset</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using</a:t>
            </a:r>
            <a:r>
              <a:rPr lang="en" sz="1800">
                <a:solidFill>
                  <a:schemeClr val="dk1"/>
                </a:solidFill>
              </a:rPr>
              <a:t> results data from one dataset to classify results of another dataset </a:t>
            </a:r>
            <a:endParaRPr sz="1800">
              <a:solidFill>
                <a:schemeClr val="dk1"/>
              </a:solidFill>
            </a:endParaRPr>
          </a:p>
        </p:txBody>
      </p:sp>
      <p:pic>
        <p:nvPicPr>
          <p:cNvPr id="122" name="Google Shape;122;p23"/>
          <p:cNvPicPr preferRelativeResize="0"/>
          <p:nvPr/>
        </p:nvPicPr>
        <p:blipFill>
          <a:blip r:embed="rId3">
            <a:alphaModFix/>
          </a:blip>
          <a:stretch>
            <a:fillRect/>
          </a:stretch>
        </p:blipFill>
        <p:spPr>
          <a:xfrm>
            <a:off x="2605788" y="3232051"/>
            <a:ext cx="3932425" cy="181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Machine Learning</a:t>
            </a:r>
            <a:endParaRPr b="1"/>
          </a:p>
        </p:txBody>
      </p:sp>
      <p:sp>
        <p:nvSpPr>
          <p:cNvPr id="128" name="Google Shape;128;p24"/>
          <p:cNvSpPr txBox="1"/>
          <p:nvPr>
            <p:ph idx="1" type="body"/>
          </p:nvPr>
        </p:nvSpPr>
        <p:spPr>
          <a:xfrm>
            <a:off x="311700" y="1152475"/>
            <a:ext cx="8520600" cy="389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u="sng">
                <a:solidFill>
                  <a:schemeClr val="dk1"/>
                </a:solidFill>
              </a:rPr>
              <a:t>D</a:t>
            </a:r>
            <a:r>
              <a:rPr lang="en">
                <a:solidFill>
                  <a:schemeClr val="dk1"/>
                </a:solidFill>
              </a:rPr>
              <a:t>iscriminant </a:t>
            </a:r>
            <a:r>
              <a:rPr lang="en" u="sng">
                <a:solidFill>
                  <a:schemeClr val="dk1"/>
                </a:solidFill>
              </a:rPr>
              <a:t>A</a:t>
            </a:r>
            <a:r>
              <a:rPr lang="en">
                <a:solidFill>
                  <a:schemeClr val="dk1"/>
                </a:solidFill>
              </a:rPr>
              <a:t>nalysis via </a:t>
            </a:r>
            <a:r>
              <a:rPr lang="en" u="sng">
                <a:solidFill>
                  <a:schemeClr val="dk1"/>
                </a:solidFill>
              </a:rPr>
              <a:t>M</a:t>
            </a:r>
            <a:r>
              <a:rPr lang="en">
                <a:solidFill>
                  <a:schemeClr val="dk1"/>
                </a:solidFill>
              </a:rPr>
              <a:t>ixed </a:t>
            </a:r>
            <a:r>
              <a:rPr lang="en" u="sng">
                <a:solidFill>
                  <a:schemeClr val="dk1"/>
                </a:solidFill>
              </a:rPr>
              <a:t>I</a:t>
            </a:r>
            <a:r>
              <a:rPr lang="en">
                <a:solidFill>
                  <a:schemeClr val="dk1"/>
                </a:solidFill>
              </a:rPr>
              <a:t>nteger </a:t>
            </a:r>
            <a:r>
              <a:rPr lang="en" u="sng">
                <a:solidFill>
                  <a:schemeClr val="dk1"/>
                </a:solidFill>
              </a:rPr>
              <a:t>P</a:t>
            </a:r>
            <a:r>
              <a:rPr lang="en">
                <a:solidFill>
                  <a:schemeClr val="dk1"/>
                </a:solidFill>
              </a:rPr>
              <a:t>rogramming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Supervised ML → </a:t>
            </a:r>
            <a:r>
              <a:rPr lang="en" sz="1800">
                <a:solidFill>
                  <a:schemeClr val="dk1"/>
                </a:solidFill>
              </a:rPr>
              <a:t>the training and testing datasets have known results</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Frequently</a:t>
            </a:r>
            <a:r>
              <a:rPr lang="en">
                <a:solidFill>
                  <a:schemeClr val="dk1"/>
                </a:solidFill>
              </a:rPr>
              <a:t> used for predicting and classifying biological processes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Application: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Influenza vaccine → determine minimum number of genes required to get an accurate classification of response type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DAMIP used to be able to predict HAI response to TIV vaccine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Trained with existing datasets to predict response in other influenza </a:t>
            </a:r>
            <a:r>
              <a:rPr lang="en">
                <a:solidFill>
                  <a:schemeClr val="dk1"/>
                </a:solidFill>
              </a:rPr>
              <a:t>seasons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Make connections between identified genes and other vaccine responses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mt="38000"/>
          </a:blip>
          <a:stretch>
            <a:fillRect/>
          </a:stretch>
        </p:blipFill>
        <p:spPr>
          <a:xfrm>
            <a:off x="1577227" y="0"/>
            <a:ext cx="5989534" cy="5143501"/>
          </a:xfrm>
          <a:prstGeom prst="rect">
            <a:avLst/>
          </a:prstGeom>
          <a:noFill/>
          <a:ln>
            <a:noFill/>
          </a:ln>
        </p:spPr>
      </p:pic>
      <p:sp>
        <p:nvSpPr>
          <p:cNvPr id="134" name="Google Shape;134;p25"/>
          <p:cNvSpPr/>
          <p:nvPr/>
        </p:nvSpPr>
        <p:spPr>
          <a:xfrm>
            <a:off x="1577225" y="0"/>
            <a:ext cx="292500" cy="43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5"/>
          <p:cNvSpPr/>
          <p:nvPr/>
        </p:nvSpPr>
        <p:spPr>
          <a:xfrm>
            <a:off x="3108450" y="2179650"/>
            <a:ext cx="2927100" cy="784200"/>
          </a:xfrm>
          <a:prstGeom prst="roundRect">
            <a:avLst>
              <a:gd fmla="val 16667" name="adj"/>
            </a:avLst>
          </a:prstGeom>
          <a:solidFill>
            <a:srgbClr val="C9DAF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Results</a:t>
            </a:r>
            <a:endParaRPr b="1"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Meta-Analysis Results</a:t>
            </a:r>
            <a:endParaRPr b="1"/>
          </a:p>
        </p:txBody>
      </p:sp>
      <p:sp>
        <p:nvSpPr>
          <p:cNvPr id="141" name="Google Shape;141;p2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TIV</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genes upregulated are </a:t>
            </a:r>
            <a:r>
              <a:rPr lang="en" sz="1800">
                <a:solidFill>
                  <a:schemeClr val="dk1"/>
                </a:solidFill>
              </a:rPr>
              <a:t>associated</a:t>
            </a:r>
            <a:r>
              <a:rPr lang="en" sz="1800">
                <a:solidFill>
                  <a:schemeClr val="dk1"/>
                </a:solidFill>
              </a:rPr>
              <a:t> with high </a:t>
            </a:r>
            <a:r>
              <a:rPr b="1" lang="en" sz="1800">
                <a:solidFill>
                  <a:schemeClr val="dk1"/>
                </a:solidFill>
              </a:rPr>
              <a:t>B cell expression</a:t>
            </a:r>
            <a:endParaRPr b="1"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genes encode for antibody parts and immunoglobulins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results align with flow cytometry results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indicate high antibody response in mechanism of </a:t>
            </a:r>
            <a:r>
              <a:rPr lang="en" sz="1800">
                <a:solidFill>
                  <a:schemeClr val="dk1"/>
                </a:solidFill>
              </a:rPr>
              <a:t>action</a:t>
            </a:r>
            <a:r>
              <a:rPr lang="en" sz="1800">
                <a:solidFill>
                  <a:schemeClr val="dk1"/>
                </a:solidFill>
              </a:rPr>
              <a:t> in TIV</a:t>
            </a:r>
            <a:endParaRPr sz="18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LAIV</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gene upregulated are associated with high </a:t>
            </a:r>
            <a:r>
              <a:rPr b="1" lang="en" sz="1800">
                <a:solidFill>
                  <a:schemeClr val="dk1"/>
                </a:solidFill>
              </a:rPr>
              <a:t>T cell and monocyte expression</a:t>
            </a:r>
            <a:endParaRPr b="1"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genes encode for natural killer cells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results align with flow cytometry results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indicate innate response important in mechanism of action in LAIV</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Background + Initial Testing</a:t>
            </a:r>
            <a:endParaRPr b="1"/>
          </a:p>
        </p:txBody>
      </p:sp>
      <p:sp>
        <p:nvSpPr>
          <p:cNvPr id="147" name="Google Shape;147;p2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Goal: ID minimum number of genes needed to predict HAI response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DAMIP</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supervised learning method for prediction biological phenomena</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using TIV vaccine responses only</a:t>
            </a:r>
            <a:endParaRPr sz="1800">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HAI titers response: measures level of antibodies in serum used to inhibit influenza</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higher HAI → higher protection from influenza</a:t>
            </a:r>
            <a:endParaRPr sz="1800">
              <a:solidFill>
                <a:schemeClr val="dk1"/>
              </a:solidFill>
            </a:endParaRPr>
          </a:p>
        </p:txBody>
      </p:sp>
      <p:pic>
        <p:nvPicPr>
          <p:cNvPr id="148" name="Google Shape;148;p27"/>
          <p:cNvPicPr preferRelativeResize="0"/>
          <p:nvPr/>
        </p:nvPicPr>
        <p:blipFill>
          <a:blip r:embed="rId3">
            <a:alphaModFix/>
          </a:blip>
          <a:stretch>
            <a:fillRect/>
          </a:stretch>
        </p:blipFill>
        <p:spPr>
          <a:xfrm>
            <a:off x="5097676" y="2210600"/>
            <a:ext cx="3114349" cy="1302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Initial Testing</a:t>
            </a:r>
            <a:endParaRPr b="1"/>
          </a:p>
        </p:txBody>
      </p:sp>
      <p:sp>
        <p:nvSpPr>
          <p:cNvPr id="154" name="Google Shape;154;p28"/>
          <p:cNvSpPr txBox="1"/>
          <p:nvPr>
            <p:ph idx="1" type="body"/>
          </p:nvPr>
        </p:nvSpPr>
        <p:spPr>
          <a:xfrm>
            <a:off x="311700" y="1152475"/>
            <a:ext cx="56334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Initial Testing:</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extreme HAI classification groups</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very high HAI responders ≥ 8x HAI response</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very low HAI responders ≤ 2x HAI response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training establishes unbiased estimate of correct classification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2008-2009 influenza season data used for training</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55" name="Google Shape;155;p28"/>
          <p:cNvPicPr preferRelativeResize="0"/>
          <p:nvPr/>
        </p:nvPicPr>
        <p:blipFill rotWithShape="1">
          <a:blip r:embed="rId3">
            <a:alphaModFix/>
          </a:blip>
          <a:srcRect b="7752" l="1008" r="68977" t="7616"/>
          <a:stretch/>
        </p:blipFill>
        <p:spPr>
          <a:xfrm>
            <a:off x="5752300" y="1895220"/>
            <a:ext cx="3200401" cy="19309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Initial Test Results</a:t>
            </a:r>
            <a:endParaRPr b="1"/>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Training Data: </a:t>
            </a:r>
            <a:r>
              <a:rPr lang="en">
                <a:solidFill>
                  <a:schemeClr val="dk1"/>
                </a:solidFill>
              </a:rPr>
              <a:t>2008-2009 influenza season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Testing Data: 2007-2008 influenza season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DAMIP identified </a:t>
            </a:r>
            <a:r>
              <a:rPr b="1" lang="en" sz="1800">
                <a:solidFill>
                  <a:schemeClr val="dk1"/>
                </a:solidFill>
              </a:rPr>
              <a:t>12 gene sets</a:t>
            </a:r>
            <a:r>
              <a:rPr lang="en" sz="1800">
                <a:solidFill>
                  <a:schemeClr val="dk1"/>
                </a:solidFill>
              </a:rPr>
              <a:t> (each with 2-4 individual genes)</a:t>
            </a:r>
            <a:endParaRPr sz="1800">
              <a:solidFill>
                <a:schemeClr val="dk1"/>
              </a:solidFill>
            </a:endParaRPr>
          </a:p>
          <a:p>
            <a:pPr indent="0" lvl="0" marL="0" rtl="0" algn="ctr">
              <a:spcBef>
                <a:spcPts val="1200"/>
              </a:spcBef>
              <a:spcAft>
                <a:spcPts val="1200"/>
              </a:spcAft>
              <a:buNone/>
            </a:pPr>
            <a:r>
              <a:rPr b="1" lang="en" sz="1800">
                <a:solidFill>
                  <a:schemeClr val="dk1"/>
                </a:solidFill>
              </a:rPr>
              <a:t>90+% of the low/high HAI response </a:t>
            </a:r>
            <a:r>
              <a:rPr b="1" lang="en">
                <a:solidFill>
                  <a:schemeClr val="dk1"/>
                </a:solidFill>
              </a:rPr>
              <a:t>guesses</a:t>
            </a:r>
            <a:r>
              <a:rPr b="1" lang="en" sz="1800">
                <a:solidFill>
                  <a:schemeClr val="dk1"/>
                </a:solidFill>
              </a:rPr>
              <a:t> for test data w</a:t>
            </a:r>
            <a:r>
              <a:rPr b="1" lang="en">
                <a:solidFill>
                  <a:schemeClr val="dk1"/>
                </a:solidFill>
              </a:rPr>
              <a:t>ere</a:t>
            </a:r>
            <a:r>
              <a:rPr b="1" lang="en" sz="1800">
                <a:solidFill>
                  <a:schemeClr val="dk1"/>
                </a:solidFill>
              </a:rPr>
              <a:t> correct based on learning from training data</a:t>
            </a:r>
            <a:endParaRPr b="1" sz="1800">
              <a:solidFill>
                <a:schemeClr val="dk1"/>
              </a:solidFill>
            </a:endParaRPr>
          </a:p>
        </p:txBody>
      </p:sp>
      <p:pic>
        <p:nvPicPr>
          <p:cNvPr id="162" name="Google Shape;162;p29"/>
          <p:cNvPicPr preferRelativeResize="0"/>
          <p:nvPr/>
        </p:nvPicPr>
        <p:blipFill rotWithShape="1">
          <a:blip r:embed="rId3">
            <a:alphaModFix/>
          </a:blip>
          <a:srcRect b="7752" l="1008" r="68977" t="7616"/>
          <a:stretch/>
        </p:blipFill>
        <p:spPr>
          <a:xfrm>
            <a:off x="6089100" y="445025"/>
            <a:ext cx="2743201" cy="169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Repeat Testing</a:t>
            </a:r>
            <a:endParaRPr b="1"/>
          </a:p>
        </p:txBody>
      </p:sp>
      <p:sp>
        <p:nvSpPr>
          <p:cNvPr id="168" name="Google Shape;168;p30"/>
          <p:cNvSpPr txBox="1"/>
          <p:nvPr>
            <p:ph idx="1" type="body"/>
          </p:nvPr>
        </p:nvSpPr>
        <p:spPr>
          <a:xfrm>
            <a:off x="311700" y="1152475"/>
            <a:ext cx="56334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Repeat</a:t>
            </a:r>
            <a:r>
              <a:rPr lang="en">
                <a:solidFill>
                  <a:schemeClr val="dk1"/>
                </a:solidFill>
              </a:rPr>
              <a:t> Testing:</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less extreme HAI classification groups</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high HAI responders ≥ 4x HAI response</a:t>
            </a:r>
            <a:endParaRPr sz="1800">
              <a:solidFill>
                <a:schemeClr val="dk1"/>
              </a:solidFill>
            </a:endParaRPr>
          </a:p>
          <a:p>
            <a:pPr indent="-342900" lvl="3" marL="1828800" rtl="0" algn="l">
              <a:spcBef>
                <a:spcPts val="0"/>
              </a:spcBef>
              <a:spcAft>
                <a:spcPts val="0"/>
              </a:spcAft>
              <a:buClr>
                <a:schemeClr val="dk1"/>
              </a:buClr>
              <a:buSzPts val="1800"/>
              <a:buChar char="●"/>
            </a:pPr>
            <a:r>
              <a:rPr lang="en" sz="1800">
                <a:solidFill>
                  <a:schemeClr val="dk1"/>
                </a:solidFill>
              </a:rPr>
              <a:t>4x HAI response is the widely defined </a:t>
            </a:r>
            <a:r>
              <a:rPr lang="en" sz="1800">
                <a:solidFill>
                  <a:schemeClr val="dk1"/>
                </a:solidFill>
              </a:rPr>
              <a:t>seroconversion</a:t>
            </a:r>
            <a:r>
              <a:rPr lang="en" sz="1800">
                <a:solidFill>
                  <a:schemeClr val="dk1"/>
                </a:solidFill>
              </a:rPr>
              <a:t> after vaccination</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very low HAI responders ≤ 2x HAI response</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2008-2009 influenza season data used for training</a:t>
            </a:r>
            <a:endParaRPr sz="18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69" name="Google Shape;169;p30"/>
          <p:cNvPicPr preferRelativeResize="0"/>
          <p:nvPr/>
        </p:nvPicPr>
        <p:blipFill rotWithShape="1">
          <a:blip r:embed="rId3">
            <a:alphaModFix/>
          </a:blip>
          <a:srcRect b="0" l="64456" r="3562" t="6690"/>
          <a:stretch/>
        </p:blipFill>
        <p:spPr>
          <a:xfrm>
            <a:off x="5820775" y="1868550"/>
            <a:ext cx="3200401" cy="19842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DAMIP: Repeat Test Results</a:t>
            </a:r>
            <a:endParaRPr b="1"/>
          </a:p>
        </p:txBody>
      </p:sp>
      <p:sp>
        <p:nvSpPr>
          <p:cNvPr id="175" name="Google Shape;175;p3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Training Data: 2008-2009 influenza season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Testing Data 1: 2007-2008 influenza season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Testing Data 2: 2009-2010 influenza season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Results</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DAMIP identified </a:t>
            </a:r>
            <a:r>
              <a:rPr b="1" lang="en" sz="1800">
                <a:solidFill>
                  <a:schemeClr val="dk1"/>
                </a:solidFill>
              </a:rPr>
              <a:t>42 gene sets</a:t>
            </a:r>
            <a:r>
              <a:rPr lang="en" sz="1800">
                <a:solidFill>
                  <a:schemeClr val="dk1"/>
                </a:solidFill>
              </a:rPr>
              <a:t> (each with 3-4 individual genes)</a:t>
            </a:r>
            <a:endParaRPr sz="1800">
              <a:solidFill>
                <a:schemeClr val="dk1"/>
              </a:solidFill>
            </a:endParaRPr>
          </a:p>
          <a:p>
            <a:pPr indent="0" lvl="0" marL="0" rtl="0" algn="ctr">
              <a:spcBef>
                <a:spcPts val="1200"/>
              </a:spcBef>
              <a:spcAft>
                <a:spcPts val="0"/>
              </a:spcAft>
              <a:buNone/>
            </a:pPr>
            <a:r>
              <a:rPr b="1" lang="en">
                <a:solidFill>
                  <a:schemeClr val="dk1"/>
                </a:solidFill>
              </a:rPr>
              <a:t>85% of the low/high HAI response guesses for test data were correct based on learning from training data</a:t>
            </a:r>
            <a:endParaRPr sz="1800">
              <a:solidFill>
                <a:schemeClr val="dk1"/>
              </a:solidFill>
            </a:endParaRPr>
          </a:p>
          <a:p>
            <a:pPr indent="0" lvl="0" marL="0" rtl="0" algn="ctr">
              <a:spcBef>
                <a:spcPts val="1200"/>
              </a:spcBef>
              <a:spcAft>
                <a:spcPts val="1200"/>
              </a:spcAft>
              <a:buNone/>
            </a:pPr>
            <a:r>
              <a:t/>
            </a:r>
            <a:endParaRPr>
              <a:solidFill>
                <a:schemeClr val="dk1"/>
              </a:solidFill>
            </a:endParaRPr>
          </a:p>
        </p:txBody>
      </p:sp>
      <p:pic>
        <p:nvPicPr>
          <p:cNvPr id="176" name="Google Shape;176;p31"/>
          <p:cNvPicPr preferRelativeResize="0"/>
          <p:nvPr/>
        </p:nvPicPr>
        <p:blipFill rotWithShape="1">
          <a:blip r:embed="rId3">
            <a:alphaModFix/>
          </a:blip>
          <a:srcRect b="0" l="64456" r="3562" t="6690"/>
          <a:stretch/>
        </p:blipFill>
        <p:spPr>
          <a:xfrm>
            <a:off x="6089100" y="445025"/>
            <a:ext cx="2743201" cy="17052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38000"/>
          </a:blip>
          <a:stretch>
            <a:fillRect/>
          </a:stretch>
        </p:blipFill>
        <p:spPr>
          <a:xfrm>
            <a:off x="1577227" y="0"/>
            <a:ext cx="5989534" cy="5143501"/>
          </a:xfrm>
          <a:prstGeom prst="rect">
            <a:avLst/>
          </a:prstGeom>
          <a:noFill/>
          <a:ln>
            <a:noFill/>
          </a:ln>
        </p:spPr>
      </p:pic>
      <p:sp>
        <p:nvSpPr>
          <p:cNvPr id="63" name="Google Shape;63;p14"/>
          <p:cNvSpPr/>
          <p:nvPr/>
        </p:nvSpPr>
        <p:spPr>
          <a:xfrm>
            <a:off x="1577225" y="0"/>
            <a:ext cx="292500" cy="43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4"/>
          <p:cNvSpPr/>
          <p:nvPr/>
        </p:nvSpPr>
        <p:spPr>
          <a:xfrm>
            <a:off x="3108450" y="2179650"/>
            <a:ext cx="2927100" cy="784200"/>
          </a:xfrm>
          <a:prstGeom prst="roundRect">
            <a:avLst>
              <a:gd fmla="val 16667" name="adj"/>
            </a:avLst>
          </a:prstGeom>
          <a:solidFill>
            <a:srgbClr val="C9DAF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Introduction</a:t>
            </a:r>
            <a:endParaRPr b="1"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Interesting Finds!</a:t>
            </a:r>
            <a:endParaRPr b="1"/>
          </a:p>
        </p:txBody>
      </p:sp>
      <p:sp>
        <p:nvSpPr>
          <p:cNvPr id="182" name="Google Shape;182;p32"/>
          <p:cNvSpPr txBox="1"/>
          <p:nvPr>
            <p:ph idx="1" type="body"/>
          </p:nvPr>
        </p:nvSpPr>
        <p:spPr>
          <a:xfrm>
            <a:off x="311700" y="1152475"/>
            <a:ext cx="8520600" cy="375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a:t>
            </a:r>
            <a:r>
              <a:rPr lang="en" sz="1800">
                <a:solidFill>
                  <a:schemeClr val="dk1"/>
                </a:solidFill>
              </a:rPr>
              <a:t>ne of the 42 identified genes (TNFRSF17) in the repeat</a:t>
            </a:r>
            <a:r>
              <a:rPr lang="en">
                <a:solidFill>
                  <a:schemeClr val="dk1"/>
                </a:solidFill>
              </a:rPr>
              <a:t> test </a:t>
            </a:r>
            <a:r>
              <a:rPr lang="en" sz="1800">
                <a:solidFill>
                  <a:schemeClr val="dk1"/>
                </a:solidFill>
              </a:rPr>
              <a:t>also identified with predicting antibody response in YF-17D (Yellow Fever) vaccine </a:t>
            </a:r>
            <a:endParaRPr sz="1800">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F</a:t>
            </a:r>
            <a:r>
              <a:rPr lang="en" sz="1800">
                <a:solidFill>
                  <a:schemeClr val="dk1"/>
                </a:solidFill>
              </a:rPr>
              <a:t>ive of the 42 identified genes in the repeat test are members of leukocyte immunoglobulin receptor family</a:t>
            </a:r>
            <a:endParaRPr>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Expressed by immune cells in myeloid and lymphoid lineages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Immunomodulatory roles in innate and adaptive immune system</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Regulate T cells and autoimmunity</a:t>
            </a:r>
            <a:endParaRPr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Indicates possibility of innate immune receptors in regulating antibody response</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mt="38000"/>
          </a:blip>
          <a:stretch>
            <a:fillRect/>
          </a:stretch>
        </p:blipFill>
        <p:spPr>
          <a:xfrm>
            <a:off x="1577227" y="0"/>
            <a:ext cx="5989534" cy="5143501"/>
          </a:xfrm>
          <a:prstGeom prst="rect">
            <a:avLst/>
          </a:prstGeom>
          <a:noFill/>
          <a:ln>
            <a:noFill/>
          </a:ln>
        </p:spPr>
      </p:pic>
      <p:sp>
        <p:nvSpPr>
          <p:cNvPr id="188" name="Google Shape;188;p33"/>
          <p:cNvSpPr/>
          <p:nvPr/>
        </p:nvSpPr>
        <p:spPr>
          <a:xfrm>
            <a:off x="1577225" y="0"/>
            <a:ext cx="292500" cy="43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3"/>
          <p:cNvSpPr/>
          <p:nvPr/>
        </p:nvSpPr>
        <p:spPr>
          <a:xfrm>
            <a:off x="3108450" y="2179650"/>
            <a:ext cx="2927100" cy="784200"/>
          </a:xfrm>
          <a:prstGeom prst="roundRect">
            <a:avLst>
              <a:gd fmla="val 16667" name="adj"/>
            </a:avLst>
          </a:prstGeom>
          <a:solidFill>
            <a:srgbClr val="C9DAF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Discussion</a:t>
            </a:r>
            <a:endParaRPr b="1"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Discussion: Strengths </a:t>
            </a:r>
            <a:endParaRPr b="1"/>
          </a:p>
        </p:txBody>
      </p:sp>
      <p:sp>
        <p:nvSpPr>
          <p:cNvPr id="195" name="Google Shape;195;p34"/>
          <p:cNvSpPr txBox="1"/>
          <p:nvPr>
            <p:ph idx="1" type="body"/>
          </p:nvPr>
        </p:nvSpPr>
        <p:spPr>
          <a:xfrm>
            <a:off x="311700" y="1017725"/>
            <a:ext cx="4863300" cy="2139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b="1" lang="en">
                <a:solidFill>
                  <a:schemeClr val="dk1"/>
                </a:solidFill>
              </a:rPr>
              <a:t>Meta-analysis</a:t>
            </a:r>
            <a:r>
              <a:rPr lang="en">
                <a:solidFill>
                  <a:schemeClr val="dk1"/>
                </a:solidFill>
              </a:rPr>
              <a:t> of microarray studies      &gt;&gt;&gt; traditional flow cytometry</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New </a:t>
            </a:r>
            <a:r>
              <a:rPr b="1" lang="en">
                <a:solidFill>
                  <a:schemeClr val="dk1"/>
                </a:solidFill>
              </a:rPr>
              <a:t>insight to molecular mechanism</a:t>
            </a:r>
            <a:r>
              <a:rPr lang="en">
                <a:solidFill>
                  <a:schemeClr val="dk1"/>
                </a:solidFill>
              </a:rPr>
              <a:t> of vaccine response</a:t>
            </a:r>
            <a:endParaRPr>
              <a:solidFill>
                <a:schemeClr val="dk1"/>
              </a:solidFill>
            </a:endParaRPr>
          </a:p>
          <a:p>
            <a:pPr indent="-317500" lvl="1" marL="914400" rtl="0" algn="l">
              <a:spcBef>
                <a:spcPts val="1000"/>
              </a:spcBef>
              <a:spcAft>
                <a:spcPts val="0"/>
              </a:spcAft>
              <a:buClr>
                <a:schemeClr val="dk1"/>
              </a:buClr>
              <a:buSzPts val="1400"/>
              <a:buChar char="○"/>
            </a:pPr>
            <a:r>
              <a:rPr lang="en" sz="1800">
                <a:solidFill>
                  <a:schemeClr val="dk1"/>
                </a:solidFill>
              </a:rPr>
              <a:t>Immunity with </a:t>
            </a:r>
            <a:r>
              <a:rPr b="1" lang="en" sz="1800">
                <a:solidFill>
                  <a:schemeClr val="dk1"/>
                </a:solidFill>
              </a:rPr>
              <a:t>LAIV vs. TIV </a:t>
            </a:r>
            <a:endParaRPr sz="1800">
              <a:solidFill>
                <a:schemeClr val="dk1"/>
              </a:solidFill>
            </a:endParaRPr>
          </a:p>
          <a:p>
            <a:pPr indent="-317500" lvl="1" marL="914400" rtl="0" algn="l">
              <a:spcBef>
                <a:spcPts val="1000"/>
              </a:spcBef>
              <a:spcAft>
                <a:spcPts val="1000"/>
              </a:spcAft>
              <a:buClr>
                <a:schemeClr val="dk1"/>
              </a:buClr>
              <a:buSzPts val="1400"/>
              <a:buChar char="○"/>
            </a:pPr>
            <a:r>
              <a:rPr lang="en" sz="1800">
                <a:solidFill>
                  <a:schemeClr val="dk1"/>
                </a:solidFill>
              </a:rPr>
              <a:t>Identified</a:t>
            </a:r>
            <a:r>
              <a:rPr b="1" lang="en" sz="1800">
                <a:solidFill>
                  <a:schemeClr val="dk1"/>
                </a:solidFill>
              </a:rPr>
              <a:t> CaMKIV</a:t>
            </a:r>
            <a:r>
              <a:rPr lang="en" sz="1800">
                <a:solidFill>
                  <a:schemeClr val="dk1"/>
                </a:solidFill>
              </a:rPr>
              <a:t> &amp; </a:t>
            </a:r>
            <a:r>
              <a:rPr b="1" lang="en" sz="1800">
                <a:solidFill>
                  <a:schemeClr val="dk1"/>
                </a:solidFill>
              </a:rPr>
              <a:t>LILRs </a:t>
            </a:r>
            <a:endParaRPr>
              <a:solidFill>
                <a:schemeClr val="dk1"/>
              </a:solidFill>
            </a:endParaRPr>
          </a:p>
        </p:txBody>
      </p:sp>
      <p:pic>
        <p:nvPicPr>
          <p:cNvPr id="196" name="Google Shape;196;p34"/>
          <p:cNvPicPr preferRelativeResize="0"/>
          <p:nvPr/>
        </p:nvPicPr>
        <p:blipFill>
          <a:blip r:embed="rId3">
            <a:alphaModFix/>
          </a:blip>
          <a:stretch>
            <a:fillRect/>
          </a:stretch>
        </p:blipFill>
        <p:spPr>
          <a:xfrm>
            <a:off x="5175000" y="2899350"/>
            <a:ext cx="3795949" cy="1760450"/>
          </a:xfrm>
          <a:prstGeom prst="rect">
            <a:avLst/>
          </a:prstGeom>
          <a:noFill/>
          <a:ln cap="flat" cmpd="sng" w="9525">
            <a:solidFill>
              <a:schemeClr val="dk2"/>
            </a:solidFill>
            <a:prstDash val="solid"/>
            <a:round/>
            <a:headEnd len="sm" w="sm" type="none"/>
            <a:tailEnd len="sm" w="sm" type="none"/>
          </a:ln>
        </p:spPr>
      </p:pic>
      <p:sp>
        <p:nvSpPr>
          <p:cNvPr id="197" name="Google Shape;197;p34"/>
          <p:cNvSpPr txBox="1"/>
          <p:nvPr/>
        </p:nvSpPr>
        <p:spPr>
          <a:xfrm>
            <a:off x="5800525" y="4613050"/>
            <a:ext cx="3170400" cy="3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rPr>
              <a:t>Figure 5c. Accuracies of machine learning technique</a:t>
            </a:r>
            <a:endParaRPr sz="1000">
              <a:solidFill>
                <a:schemeClr val="dk2"/>
              </a:solidFill>
            </a:endParaRPr>
          </a:p>
        </p:txBody>
      </p:sp>
      <p:pic>
        <p:nvPicPr>
          <p:cNvPr id="198" name="Google Shape;198;p34"/>
          <p:cNvPicPr preferRelativeResize="0"/>
          <p:nvPr/>
        </p:nvPicPr>
        <p:blipFill rotWithShape="1">
          <a:blip r:embed="rId4">
            <a:alphaModFix/>
          </a:blip>
          <a:srcRect b="7503" l="0" r="2391" t="3274"/>
          <a:stretch/>
        </p:blipFill>
        <p:spPr>
          <a:xfrm>
            <a:off x="5175000" y="1017725"/>
            <a:ext cx="3795949" cy="1319656"/>
          </a:xfrm>
          <a:prstGeom prst="rect">
            <a:avLst/>
          </a:prstGeom>
          <a:noFill/>
          <a:ln cap="flat" cmpd="sng" w="9525">
            <a:solidFill>
              <a:schemeClr val="dk2"/>
            </a:solidFill>
            <a:prstDash val="solid"/>
            <a:round/>
            <a:headEnd len="sm" w="sm" type="none"/>
            <a:tailEnd len="sm" w="sm" type="none"/>
          </a:ln>
        </p:spPr>
      </p:pic>
      <p:sp>
        <p:nvSpPr>
          <p:cNvPr id="199" name="Google Shape;199;p34"/>
          <p:cNvSpPr txBox="1"/>
          <p:nvPr/>
        </p:nvSpPr>
        <p:spPr>
          <a:xfrm>
            <a:off x="5800525" y="2286725"/>
            <a:ext cx="3170400" cy="3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rPr>
              <a:t>Figure 3. Genes upregulated by TIV and LAIV</a:t>
            </a:r>
            <a:endParaRPr sz="1000">
              <a:solidFill>
                <a:schemeClr val="dk2"/>
              </a:solidFill>
            </a:endParaRPr>
          </a:p>
        </p:txBody>
      </p:sp>
      <p:sp>
        <p:nvSpPr>
          <p:cNvPr id="200" name="Google Shape;200;p34"/>
          <p:cNvSpPr txBox="1"/>
          <p:nvPr/>
        </p:nvSpPr>
        <p:spPr>
          <a:xfrm>
            <a:off x="311700" y="3203850"/>
            <a:ext cx="4684200" cy="1463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b="1" lang="en" sz="1800">
                <a:solidFill>
                  <a:schemeClr val="dk1"/>
                </a:solidFill>
              </a:rPr>
              <a:t>Machine learning as prediction tool</a:t>
            </a:r>
            <a:r>
              <a:rPr lang="en" sz="1800">
                <a:solidFill>
                  <a:schemeClr val="dk1"/>
                </a:solidFill>
              </a:rPr>
              <a:t> for immunogenicity of vaccine </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lang="en" sz="1800">
                <a:solidFill>
                  <a:schemeClr val="dk1"/>
                </a:solidFill>
              </a:rPr>
              <a:t>Predicted TIV with </a:t>
            </a:r>
            <a:r>
              <a:rPr b="1" lang="en" sz="1800">
                <a:solidFill>
                  <a:schemeClr val="dk1"/>
                </a:solidFill>
              </a:rPr>
              <a:t>accuracy &gt;90% </a:t>
            </a:r>
            <a:endParaRPr b="1" sz="1800">
              <a:solidFill>
                <a:schemeClr val="dk1"/>
              </a:solidFill>
            </a:endParaRPr>
          </a:p>
          <a:p>
            <a:pPr indent="-342900" lvl="1" marL="914400" rtl="0" algn="l">
              <a:lnSpc>
                <a:spcPct val="100000"/>
              </a:lnSpc>
              <a:spcBef>
                <a:spcPts val="1000"/>
              </a:spcBef>
              <a:spcAft>
                <a:spcPts val="1000"/>
              </a:spcAft>
              <a:buClr>
                <a:schemeClr val="dk1"/>
              </a:buClr>
              <a:buSzPts val="1800"/>
              <a:buChar char="○"/>
            </a:pPr>
            <a:r>
              <a:rPr b="1" lang="en" sz="1800">
                <a:solidFill>
                  <a:schemeClr val="dk1"/>
                </a:solidFill>
              </a:rPr>
              <a:t>Predicts seroconversion</a:t>
            </a:r>
            <a:r>
              <a:rPr lang="en" sz="1800">
                <a:solidFill>
                  <a:schemeClr val="dk1"/>
                </a:solidFill>
              </a:rPr>
              <a:t> weeks before it occurs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Discussion: Limitations </a:t>
            </a:r>
            <a:endParaRPr b="1"/>
          </a:p>
        </p:txBody>
      </p:sp>
      <p:sp>
        <p:nvSpPr>
          <p:cNvPr id="206" name="Google Shape;206;p35"/>
          <p:cNvSpPr txBox="1"/>
          <p:nvPr>
            <p:ph idx="1" type="body"/>
          </p:nvPr>
        </p:nvSpPr>
        <p:spPr>
          <a:xfrm>
            <a:off x="311700" y="1152475"/>
            <a:ext cx="8520600" cy="126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Broad utility</a:t>
            </a:r>
            <a:r>
              <a:rPr lang="en">
                <a:solidFill>
                  <a:schemeClr val="dk1"/>
                </a:solidFill>
              </a:rPr>
              <a:t> still uncertain – gene signatures will vary for different vaccines</a:t>
            </a:r>
            <a:endParaRPr>
              <a:solidFill>
                <a:schemeClr val="dk1"/>
              </a:solidFill>
            </a:endParaRPr>
          </a:p>
          <a:p>
            <a:pPr indent="-342900" lvl="1" marL="914400" rtl="0" algn="l">
              <a:spcBef>
                <a:spcPts val="1000"/>
              </a:spcBef>
              <a:spcAft>
                <a:spcPts val="1000"/>
              </a:spcAft>
              <a:buClr>
                <a:schemeClr val="dk1"/>
              </a:buClr>
              <a:buSzPts val="1800"/>
              <a:buChar char="○"/>
            </a:pPr>
            <a:r>
              <a:rPr lang="en" sz="1800">
                <a:solidFill>
                  <a:schemeClr val="dk1"/>
                </a:solidFill>
              </a:rPr>
              <a:t>O</a:t>
            </a:r>
            <a:r>
              <a:rPr lang="en" sz="1800">
                <a:solidFill>
                  <a:schemeClr val="dk1"/>
                </a:solidFill>
              </a:rPr>
              <a:t>verlapping genes with previous YF-17D study suggest some commonality across vaccines </a:t>
            </a:r>
            <a:endParaRPr sz="1800">
              <a:solidFill>
                <a:schemeClr val="dk1"/>
              </a:solidFill>
            </a:endParaRPr>
          </a:p>
        </p:txBody>
      </p:sp>
      <p:sp>
        <p:nvSpPr>
          <p:cNvPr id="207" name="Google Shape;207;p35"/>
          <p:cNvSpPr txBox="1"/>
          <p:nvPr/>
        </p:nvSpPr>
        <p:spPr>
          <a:xfrm>
            <a:off x="311700" y="2416975"/>
            <a:ext cx="8520600" cy="246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Predicting vaccine efficacy is not 100% accurate </a:t>
            </a:r>
            <a:endParaRPr sz="1800">
              <a:solidFill>
                <a:schemeClr val="dk1"/>
              </a:solidFill>
            </a:endParaRPr>
          </a:p>
          <a:p>
            <a:pPr indent="-342900" lvl="1" marL="914400" rtl="0" algn="l">
              <a:lnSpc>
                <a:spcPct val="115000"/>
              </a:lnSpc>
              <a:spcBef>
                <a:spcPts val="1000"/>
              </a:spcBef>
              <a:spcAft>
                <a:spcPts val="0"/>
              </a:spcAft>
              <a:buClr>
                <a:schemeClr val="dk1"/>
              </a:buClr>
              <a:buSzPts val="1800"/>
              <a:buChar char="○"/>
            </a:pPr>
            <a:r>
              <a:rPr b="1" lang="en" sz="1800">
                <a:solidFill>
                  <a:schemeClr val="dk1"/>
                </a:solidFill>
              </a:rPr>
              <a:t>Immunogenicity ≠ Efficacy </a:t>
            </a:r>
            <a:endParaRPr b="1" sz="1800">
              <a:solidFill>
                <a:schemeClr val="dk1"/>
              </a:solidFill>
            </a:endParaRPr>
          </a:p>
          <a:p>
            <a:pPr indent="-342900" lvl="1" marL="914400" rtl="0" algn="l">
              <a:lnSpc>
                <a:spcPct val="115000"/>
              </a:lnSpc>
              <a:spcBef>
                <a:spcPts val="1000"/>
              </a:spcBef>
              <a:spcAft>
                <a:spcPts val="0"/>
              </a:spcAft>
              <a:buClr>
                <a:schemeClr val="dk1"/>
              </a:buClr>
              <a:buSzPts val="1800"/>
              <a:buChar char="○"/>
            </a:pPr>
            <a:r>
              <a:rPr lang="en" sz="1800">
                <a:solidFill>
                  <a:schemeClr val="dk1"/>
                </a:solidFill>
              </a:rPr>
              <a:t>HAI response is not the only factor influencing vaccine protection </a:t>
            </a:r>
            <a:endParaRPr sz="1800">
              <a:solidFill>
                <a:schemeClr val="dk1"/>
              </a:solidFill>
            </a:endParaRPr>
          </a:p>
          <a:p>
            <a:pPr indent="-342900" lvl="1" marL="914400" rtl="0" algn="l">
              <a:lnSpc>
                <a:spcPct val="115000"/>
              </a:lnSpc>
              <a:spcBef>
                <a:spcPts val="1000"/>
              </a:spcBef>
              <a:spcAft>
                <a:spcPts val="0"/>
              </a:spcAft>
              <a:buClr>
                <a:schemeClr val="dk1"/>
              </a:buClr>
              <a:buSzPts val="1800"/>
              <a:buChar char="○"/>
            </a:pPr>
            <a:r>
              <a:rPr b="1" lang="en" sz="1800">
                <a:solidFill>
                  <a:schemeClr val="dk1"/>
                </a:solidFill>
              </a:rPr>
              <a:t>Protective antibody concentrations vary</a:t>
            </a:r>
            <a:r>
              <a:rPr lang="en" sz="1800">
                <a:solidFill>
                  <a:schemeClr val="dk1"/>
                </a:solidFill>
              </a:rPr>
              <a:t> by individual, viral strain, etc. </a:t>
            </a:r>
            <a:endParaRPr sz="1800">
              <a:solidFill>
                <a:schemeClr val="dk1"/>
              </a:solidFill>
            </a:endParaRPr>
          </a:p>
          <a:p>
            <a:pPr indent="-342900" lvl="1" marL="914400" rtl="0" algn="l">
              <a:lnSpc>
                <a:spcPct val="115000"/>
              </a:lnSpc>
              <a:spcBef>
                <a:spcPts val="1000"/>
              </a:spcBef>
              <a:spcAft>
                <a:spcPts val="1000"/>
              </a:spcAft>
              <a:buClr>
                <a:schemeClr val="dk1"/>
              </a:buClr>
              <a:buSzPts val="1800"/>
              <a:buChar char="○"/>
            </a:pPr>
            <a:r>
              <a:rPr lang="en" sz="1800">
                <a:solidFill>
                  <a:schemeClr val="dk1"/>
                </a:solidFill>
              </a:rPr>
              <a:t>Only workaround = increasing HAI parameter → excludes protected vaccinees with lower HAI responses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Discussion: Future steps  </a:t>
            </a:r>
            <a:endParaRPr b="1"/>
          </a:p>
        </p:txBody>
      </p:sp>
      <p:sp>
        <p:nvSpPr>
          <p:cNvPr id="213" name="Google Shape;213;p36"/>
          <p:cNvSpPr txBox="1"/>
          <p:nvPr>
            <p:ph idx="1" type="body"/>
          </p:nvPr>
        </p:nvSpPr>
        <p:spPr>
          <a:xfrm>
            <a:off x="311700" y="1152475"/>
            <a:ext cx="8647800" cy="185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dk1"/>
                </a:solidFill>
              </a:rPr>
              <a:t>Improvements:</a:t>
            </a:r>
            <a:endParaRPr b="1" u="sng">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Identify </a:t>
            </a:r>
            <a:r>
              <a:rPr b="1" lang="en">
                <a:solidFill>
                  <a:schemeClr val="dk1"/>
                </a:solidFill>
              </a:rPr>
              <a:t>other markers</a:t>
            </a:r>
            <a:r>
              <a:rPr lang="en">
                <a:solidFill>
                  <a:schemeClr val="dk1"/>
                </a:solidFill>
              </a:rPr>
              <a:t> for vaccine protection in conjunction with HAI response</a:t>
            </a:r>
            <a:endParaRPr>
              <a:solidFill>
                <a:schemeClr val="dk1"/>
              </a:solidFill>
            </a:endParaRPr>
          </a:p>
          <a:p>
            <a:pPr indent="-342900" lvl="0" marL="457200" rtl="0" algn="l">
              <a:spcBef>
                <a:spcPts val="1000"/>
              </a:spcBef>
              <a:spcAft>
                <a:spcPts val="1000"/>
              </a:spcAft>
              <a:buClr>
                <a:schemeClr val="dk1"/>
              </a:buClr>
              <a:buSzPts val="1800"/>
              <a:buChar char="●"/>
            </a:pPr>
            <a:r>
              <a:rPr b="1" lang="en">
                <a:solidFill>
                  <a:schemeClr val="dk1"/>
                </a:solidFill>
              </a:rPr>
              <a:t>Adapt the system</a:t>
            </a:r>
            <a:r>
              <a:rPr lang="en">
                <a:solidFill>
                  <a:schemeClr val="dk1"/>
                </a:solidFill>
              </a:rPr>
              <a:t> to other vaccines </a:t>
            </a:r>
            <a:endParaRPr>
              <a:solidFill>
                <a:schemeClr val="dk1"/>
              </a:solidFill>
            </a:endParaRPr>
          </a:p>
        </p:txBody>
      </p:sp>
      <p:pic>
        <p:nvPicPr>
          <p:cNvPr id="214" name="Google Shape;214;p36"/>
          <p:cNvPicPr preferRelativeResize="0"/>
          <p:nvPr/>
        </p:nvPicPr>
        <p:blipFill>
          <a:blip r:embed="rId3">
            <a:alphaModFix/>
          </a:blip>
          <a:stretch>
            <a:fillRect/>
          </a:stretch>
        </p:blipFill>
        <p:spPr>
          <a:xfrm>
            <a:off x="4930925" y="2074050"/>
            <a:ext cx="3741475" cy="2686874"/>
          </a:xfrm>
          <a:prstGeom prst="rect">
            <a:avLst/>
          </a:prstGeom>
          <a:noFill/>
          <a:ln cap="flat" cmpd="sng" w="9525">
            <a:solidFill>
              <a:schemeClr val="dk2"/>
            </a:solidFill>
            <a:prstDash val="solid"/>
            <a:round/>
            <a:headEnd len="sm" w="sm" type="none"/>
            <a:tailEnd len="sm" w="sm" type="none"/>
          </a:ln>
        </p:spPr>
      </p:pic>
      <p:sp>
        <p:nvSpPr>
          <p:cNvPr id="215" name="Google Shape;215;p36"/>
          <p:cNvSpPr txBox="1"/>
          <p:nvPr/>
        </p:nvSpPr>
        <p:spPr>
          <a:xfrm>
            <a:off x="7501500" y="4692100"/>
            <a:ext cx="1170900" cy="3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rPr>
              <a:t>Poland, et. al.</a:t>
            </a:r>
            <a:endParaRPr sz="1000">
              <a:solidFill>
                <a:schemeClr val="dk2"/>
              </a:solidFill>
            </a:endParaRPr>
          </a:p>
        </p:txBody>
      </p:sp>
      <p:sp>
        <p:nvSpPr>
          <p:cNvPr id="216" name="Google Shape;216;p36"/>
          <p:cNvSpPr txBox="1"/>
          <p:nvPr/>
        </p:nvSpPr>
        <p:spPr>
          <a:xfrm>
            <a:off x="311700" y="2596375"/>
            <a:ext cx="4854000" cy="21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u="sng">
                <a:solidFill>
                  <a:schemeClr val="dk1"/>
                </a:solidFill>
              </a:rPr>
              <a:t>Other applications:</a:t>
            </a:r>
            <a:r>
              <a:rPr b="1" lang="en" sz="1800">
                <a:solidFill>
                  <a:schemeClr val="dk1"/>
                </a:solidFill>
              </a:rPr>
              <a:t>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Monitoring </a:t>
            </a:r>
            <a:r>
              <a:rPr b="1" lang="en" sz="1800">
                <a:solidFill>
                  <a:schemeClr val="dk1"/>
                </a:solidFill>
              </a:rPr>
              <a:t>suboptimal immune responses </a:t>
            </a:r>
            <a:r>
              <a:rPr lang="en" sz="1800">
                <a:solidFill>
                  <a:schemeClr val="dk1"/>
                </a:solidFill>
              </a:rPr>
              <a:t>in weaker individuals </a:t>
            </a:r>
            <a:endParaRPr sz="1800">
              <a:solidFill>
                <a:schemeClr val="dk1"/>
              </a:solidFill>
            </a:endParaRPr>
          </a:p>
          <a:p>
            <a:pPr indent="-342900" lvl="0" marL="457200" rtl="0" algn="l">
              <a:lnSpc>
                <a:spcPct val="115000"/>
              </a:lnSpc>
              <a:spcBef>
                <a:spcPts val="1000"/>
              </a:spcBef>
              <a:spcAft>
                <a:spcPts val="1000"/>
              </a:spcAft>
              <a:buClr>
                <a:schemeClr val="dk1"/>
              </a:buClr>
              <a:buSzPts val="1800"/>
              <a:buChar char="●"/>
            </a:pPr>
            <a:r>
              <a:rPr b="1" lang="en" sz="1800">
                <a:solidFill>
                  <a:schemeClr val="dk1"/>
                </a:solidFill>
              </a:rPr>
              <a:t>Personalized vaccinations</a:t>
            </a:r>
            <a:r>
              <a:rPr lang="en" sz="1800">
                <a:solidFill>
                  <a:schemeClr val="dk1"/>
                </a:solidFill>
              </a:rPr>
              <a:t> based on predictive modeling of individuals’ immune systems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References</a:t>
            </a:r>
            <a:endParaRPr b="1"/>
          </a:p>
        </p:txBody>
      </p:sp>
      <p:sp>
        <p:nvSpPr>
          <p:cNvPr id="222" name="Google Shape;222;p37"/>
          <p:cNvSpPr txBox="1"/>
          <p:nvPr>
            <p:ph idx="1" type="body"/>
          </p:nvPr>
        </p:nvSpPr>
        <p:spPr>
          <a:xfrm>
            <a:off x="311700" y="1152475"/>
            <a:ext cx="8520600" cy="3849900"/>
          </a:xfrm>
          <a:prstGeom prst="rect">
            <a:avLst/>
          </a:prstGeom>
        </p:spPr>
        <p:txBody>
          <a:bodyPr anchorCtr="0" anchor="t" bIns="91425" lIns="91425" spcFirstLastPara="1" rIns="91425" wrap="square" tIns="91425">
            <a:normAutofit/>
          </a:bodyPr>
          <a:lstStyle/>
          <a:p>
            <a:pPr indent="-307975" lvl="0" marL="457200" rtl="0" algn="l">
              <a:lnSpc>
                <a:spcPct val="100000"/>
              </a:lnSpc>
              <a:spcBef>
                <a:spcPts val="0"/>
              </a:spcBef>
              <a:spcAft>
                <a:spcPts val="0"/>
              </a:spcAft>
              <a:buClr>
                <a:schemeClr val="dk1"/>
              </a:buClr>
              <a:buSzPts val="1250"/>
              <a:buAutoNum type="arabicPeriod"/>
            </a:pPr>
            <a:r>
              <a:rPr lang="en" sz="1250">
                <a:solidFill>
                  <a:schemeClr val="dk1"/>
                </a:solidFill>
              </a:rPr>
              <a:t>Querec, T. D., Rama Akondy, Lee, E. K., Cao, W., Helder Imoto Nakaya, Teuwen, D., Pirani, A., Gernert, K., Deng, J., Marzolf, B., Kennedy, K., Wu, H., Soumaya Bennouna, Herold Oluoch, Miller, J., Vencio, R. Z., Mulligan, M., Aderem, A., Ahmed, R., &amp; Bali Pulendran. (2008). Systems biology approach predicts immunogenicity of the yellow fever vaccine in humans. </a:t>
            </a:r>
            <a:r>
              <a:rPr i="1" lang="en" sz="1250">
                <a:solidFill>
                  <a:schemeClr val="dk1"/>
                </a:solidFill>
              </a:rPr>
              <a:t>Nature Immunology</a:t>
            </a:r>
            <a:r>
              <a:rPr lang="en" sz="1250">
                <a:solidFill>
                  <a:schemeClr val="dk1"/>
                </a:solidFill>
              </a:rPr>
              <a:t>, </a:t>
            </a:r>
            <a:r>
              <a:rPr i="1" lang="en" sz="1250">
                <a:solidFill>
                  <a:schemeClr val="dk1"/>
                </a:solidFill>
              </a:rPr>
              <a:t>10</a:t>
            </a:r>
            <a:r>
              <a:rPr lang="en" sz="1250">
                <a:solidFill>
                  <a:schemeClr val="dk1"/>
                </a:solidFill>
              </a:rPr>
              <a:t>(1), 116–125. </a:t>
            </a:r>
            <a:r>
              <a:rPr lang="en" sz="1250" u="sng">
                <a:solidFill>
                  <a:schemeClr val="hlink"/>
                </a:solidFill>
                <a:hlinkClick r:id="rId3"/>
              </a:rPr>
              <a:t>https://doi.org/10.1038/ni.1688</a:t>
            </a:r>
            <a:endParaRPr sz="1250">
              <a:solidFill>
                <a:schemeClr val="dk1"/>
              </a:solidFill>
            </a:endParaRPr>
          </a:p>
          <a:p>
            <a:pPr indent="-307975" lvl="0" marL="457200" rtl="0" algn="l">
              <a:lnSpc>
                <a:spcPct val="100000"/>
              </a:lnSpc>
              <a:spcBef>
                <a:spcPts val="1000"/>
              </a:spcBef>
              <a:spcAft>
                <a:spcPts val="0"/>
              </a:spcAft>
              <a:buClr>
                <a:schemeClr val="dk1"/>
              </a:buClr>
              <a:buSzPts val="1250"/>
              <a:buAutoNum type="arabicPeriod"/>
            </a:pPr>
            <a:r>
              <a:rPr lang="en" sz="1250">
                <a:solidFill>
                  <a:schemeClr val="dk1"/>
                </a:solidFill>
              </a:rPr>
              <a:t>Bali Pulendran. (2009). Learning immunology from the yellow fever vaccine: innate immunity to systems vaccinology. </a:t>
            </a:r>
            <a:r>
              <a:rPr i="1" lang="en" sz="1250">
                <a:solidFill>
                  <a:schemeClr val="dk1"/>
                </a:solidFill>
              </a:rPr>
              <a:t>Nature Reviews. Immunology</a:t>
            </a:r>
            <a:r>
              <a:rPr lang="en" sz="1250">
                <a:solidFill>
                  <a:schemeClr val="dk1"/>
                </a:solidFill>
              </a:rPr>
              <a:t>, </a:t>
            </a:r>
            <a:r>
              <a:rPr i="1" lang="en" sz="1250">
                <a:solidFill>
                  <a:schemeClr val="dk1"/>
                </a:solidFill>
              </a:rPr>
              <a:t>9</a:t>
            </a:r>
            <a:r>
              <a:rPr lang="en" sz="1250">
                <a:solidFill>
                  <a:schemeClr val="dk1"/>
                </a:solidFill>
              </a:rPr>
              <a:t>(10), 741–747. https://doi.org/10.1038/nri2629</a:t>
            </a:r>
            <a:endParaRPr sz="1250">
              <a:solidFill>
                <a:schemeClr val="dk1"/>
              </a:solidFill>
            </a:endParaRPr>
          </a:p>
          <a:p>
            <a:pPr indent="-304800" lvl="0" marL="457200" rtl="0" algn="l">
              <a:lnSpc>
                <a:spcPct val="100000"/>
              </a:lnSpc>
              <a:spcBef>
                <a:spcPts val="1000"/>
              </a:spcBef>
              <a:spcAft>
                <a:spcPts val="0"/>
              </a:spcAft>
              <a:buClr>
                <a:schemeClr val="dk1"/>
              </a:buClr>
              <a:buSzPts val="1200"/>
              <a:buAutoNum type="arabicPeriod"/>
            </a:pPr>
            <a:r>
              <a:rPr lang="en" sz="1200">
                <a:solidFill>
                  <a:schemeClr val="dk1"/>
                </a:solidFill>
              </a:rPr>
              <a:t>Cowling, B. J., Wey Wen Lim, Perera, M., Fang, V. J., Leung, G. M., Peiris, M., &amp; Tchetgen, E. J. (2018). Influenza Hemagglutination-inhibition Antibody Titer as a Mediator of Vaccine-induced Protection for Influenza B. </a:t>
            </a:r>
            <a:r>
              <a:rPr i="1" lang="en" sz="1200">
                <a:solidFill>
                  <a:schemeClr val="dk1"/>
                </a:solidFill>
              </a:rPr>
              <a:t>Clinical Infectious Diseases</a:t>
            </a:r>
            <a:r>
              <a:rPr lang="en" sz="1200">
                <a:solidFill>
                  <a:schemeClr val="dk1"/>
                </a:solidFill>
              </a:rPr>
              <a:t>, </a:t>
            </a:r>
            <a:r>
              <a:rPr i="1" lang="en" sz="1200">
                <a:solidFill>
                  <a:schemeClr val="dk1"/>
                </a:solidFill>
              </a:rPr>
              <a:t>68</a:t>
            </a:r>
            <a:r>
              <a:rPr lang="en" sz="1200">
                <a:solidFill>
                  <a:schemeClr val="dk1"/>
                </a:solidFill>
              </a:rPr>
              <a:t>(10), 1713–1717. </a:t>
            </a:r>
            <a:r>
              <a:rPr lang="en" sz="1200" u="sng">
                <a:solidFill>
                  <a:schemeClr val="hlink"/>
                </a:solidFill>
                <a:hlinkClick r:id="rId4"/>
              </a:rPr>
              <a:t>https://doi.org/10.1093/cid/ciy759</a:t>
            </a:r>
            <a:endParaRPr sz="1200">
              <a:solidFill>
                <a:schemeClr val="dk1"/>
              </a:solidFill>
            </a:endParaRPr>
          </a:p>
          <a:p>
            <a:pPr indent="-304800" lvl="0" marL="457200" rtl="0" algn="l">
              <a:lnSpc>
                <a:spcPct val="100000"/>
              </a:lnSpc>
              <a:spcBef>
                <a:spcPts val="1000"/>
              </a:spcBef>
              <a:spcAft>
                <a:spcPts val="0"/>
              </a:spcAft>
              <a:buClr>
                <a:schemeClr val="dk1"/>
              </a:buClr>
              <a:buSzPts val="1200"/>
              <a:buAutoNum type="arabicPeriod"/>
            </a:pPr>
            <a:r>
              <a:rPr i="1" lang="en" sz="1200">
                <a:solidFill>
                  <a:schemeClr val="dk1"/>
                </a:solidFill>
              </a:rPr>
              <a:t>NCI Dictionary of Cancer Terms</a:t>
            </a:r>
            <a:r>
              <a:rPr lang="en" sz="1200">
                <a:solidFill>
                  <a:schemeClr val="dk1"/>
                </a:solidFill>
              </a:rPr>
              <a:t>. (2024). Cancer.gov; Cancer.gov. </a:t>
            </a:r>
            <a:r>
              <a:rPr lang="en" sz="1200" u="sng">
                <a:solidFill>
                  <a:schemeClr val="hlink"/>
                </a:solidFill>
                <a:hlinkClick r:id="rId5"/>
              </a:rPr>
              <a:t>https://www.cancer.gov/publications/dictionaries/cancer-terms/def/seroconversion</a:t>
            </a:r>
            <a:endParaRPr sz="1200">
              <a:solidFill>
                <a:schemeClr val="dk1"/>
              </a:solidFill>
            </a:endParaRPr>
          </a:p>
          <a:p>
            <a:pPr indent="-304800" lvl="0" marL="457200" rtl="0" algn="l">
              <a:lnSpc>
                <a:spcPct val="100000"/>
              </a:lnSpc>
              <a:spcBef>
                <a:spcPts val="1000"/>
              </a:spcBef>
              <a:spcAft>
                <a:spcPts val="0"/>
              </a:spcAft>
              <a:buClr>
                <a:schemeClr val="dk1"/>
              </a:buClr>
              <a:buSzPts val="1200"/>
              <a:buAutoNum type="arabicPeriod"/>
            </a:pPr>
            <a:r>
              <a:rPr lang="en" sz="1200">
                <a:solidFill>
                  <a:schemeClr val="dk1"/>
                </a:solidFill>
              </a:rPr>
              <a:t>Poland, G. A., I.G. Ovsyannikova, &amp; Kennedy, R. B. (2017). Personalized vaccinology: A review. </a:t>
            </a:r>
            <a:r>
              <a:rPr i="1" lang="en" sz="1200">
                <a:solidFill>
                  <a:schemeClr val="dk1"/>
                </a:solidFill>
              </a:rPr>
              <a:t>Vaccine</a:t>
            </a:r>
            <a:r>
              <a:rPr lang="en" sz="1200">
                <a:solidFill>
                  <a:schemeClr val="dk1"/>
                </a:solidFill>
              </a:rPr>
              <a:t>, </a:t>
            </a:r>
            <a:r>
              <a:rPr i="1" lang="en" sz="1200">
                <a:solidFill>
                  <a:schemeClr val="dk1"/>
                </a:solidFill>
              </a:rPr>
              <a:t>36</a:t>
            </a:r>
            <a:r>
              <a:rPr lang="en" sz="1200">
                <a:solidFill>
                  <a:schemeClr val="dk1"/>
                </a:solidFill>
              </a:rPr>
              <a:t>(36), 5350–5357. </a:t>
            </a:r>
            <a:r>
              <a:rPr lang="en" sz="1200" u="sng">
                <a:solidFill>
                  <a:schemeClr val="hlink"/>
                </a:solidFill>
                <a:hlinkClick r:id="rId6"/>
              </a:rPr>
              <a:t>https://doi.org/10.1016/j.vaccine.2017.07.062</a:t>
            </a:r>
            <a:r>
              <a:rPr lang="en" sz="1200">
                <a:solidFill>
                  <a:schemeClr val="dk1"/>
                </a:solidFill>
              </a:rPr>
              <a:t> </a:t>
            </a:r>
            <a:endParaRPr sz="1200">
              <a:solidFill>
                <a:schemeClr val="dk1"/>
              </a:solidFill>
            </a:endParaRPr>
          </a:p>
          <a:p>
            <a:pPr indent="0" lvl="0" marL="0" rtl="0" algn="l">
              <a:lnSpc>
                <a:spcPct val="100000"/>
              </a:lnSpc>
              <a:spcBef>
                <a:spcPts val="1000"/>
              </a:spcBef>
              <a:spcAft>
                <a:spcPts val="1000"/>
              </a:spcAft>
              <a:buNone/>
            </a:pPr>
            <a:r>
              <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pic>
        <p:nvPicPr>
          <p:cNvPr id="71" name="Google Shape;71;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0" y="0"/>
            <a:ext cx="9143992"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3992"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0" y="0"/>
            <a:ext cx="914399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0"/>
          <p:cNvPicPr preferRelativeResize="0"/>
          <p:nvPr/>
        </p:nvPicPr>
        <p:blipFill>
          <a:blip r:embed="rId3">
            <a:alphaModFix amt="38000"/>
          </a:blip>
          <a:stretch>
            <a:fillRect/>
          </a:stretch>
        </p:blipFill>
        <p:spPr>
          <a:xfrm>
            <a:off x="1577227" y="0"/>
            <a:ext cx="5989534" cy="5143501"/>
          </a:xfrm>
          <a:prstGeom prst="rect">
            <a:avLst/>
          </a:prstGeom>
          <a:noFill/>
          <a:ln>
            <a:noFill/>
          </a:ln>
        </p:spPr>
      </p:pic>
      <p:sp>
        <p:nvSpPr>
          <p:cNvPr id="97" name="Google Shape;97;p20"/>
          <p:cNvSpPr/>
          <p:nvPr/>
        </p:nvSpPr>
        <p:spPr>
          <a:xfrm>
            <a:off x="1577225" y="0"/>
            <a:ext cx="292500" cy="43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20"/>
          <p:cNvSpPr/>
          <p:nvPr/>
        </p:nvSpPr>
        <p:spPr>
          <a:xfrm>
            <a:off x="3108450" y="2179650"/>
            <a:ext cx="2927100" cy="784200"/>
          </a:xfrm>
          <a:prstGeom prst="roundRect">
            <a:avLst>
              <a:gd fmla="val 16667" name="adj"/>
            </a:avLst>
          </a:prstGeom>
          <a:solidFill>
            <a:srgbClr val="C9DAF8"/>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Methodology</a:t>
            </a:r>
            <a:endParaRPr b="1"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t>Why meta-analysis?</a:t>
            </a:r>
            <a:endParaRPr b="1" sz="2500"/>
          </a:p>
        </p:txBody>
      </p:sp>
      <p:sp>
        <p:nvSpPr>
          <p:cNvPr id="104" name="Google Shape;104;p21"/>
          <p:cNvSpPr txBox="1"/>
          <p:nvPr>
            <p:ph idx="1" type="body"/>
          </p:nvPr>
        </p:nvSpPr>
        <p:spPr>
          <a:xfrm>
            <a:off x="311700" y="1152475"/>
            <a:ext cx="4260300" cy="252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Self-conducted microarray analysis via flow cytometry =</a:t>
            </a:r>
            <a:r>
              <a:rPr b="1" lang="en">
                <a:solidFill>
                  <a:schemeClr val="dk1"/>
                </a:solidFill>
              </a:rPr>
              <a:t> time and resource consuming</a:t>
            </a:r>
            <a:endParaRPr b="1">
              <a:solidFill>
                <a:schemeClr val="dk1"/>
              </a:solidFill>
            </a:endParaRPr>
          </a:p>
          <a:p>
            <a:pPr indent="-342900" lvl="0" marL="457200" rtl="0" algn="l">
              <a:spcBef>
                <a:spcPts val="1000"/>
              </a:spcBef>
              <a:spcAft>
                <a:spcPts val="1000"/>
              </a:spcAft>
              <a:buClr>
                <a:schemeClr val="dk1"/>
              </a:buClr>
              <a:buSzPts val="1800"/>
              <a:buChar char="●"/>
            </a:pPr>
            <a:r>
              <a:rPr b="1" lang="en">
                <a:solidFill>
                  <a:schemeClr val="dk1"/>
                </a:solidFill>
              </a:rPr>
              <a:t>Meta-analysis: </a:t>
            </a:r>
            <a:r>
              <a:rPr lang="en">
                <a:solidFill>
                  <a:schemeClr val="dk1"/>
                </a:solidFill>
              </a:rPr>
              <a:t>c</a:t>
            </a:r>
            <a:r>
              <a:rPr lang="en">
                <a:solidFill>
                  <a:schemeClr val="dk1"/>
                </a:solidFill>
              </a:rPr>
              <a:t>ombining and analysing data from several studies to identify gene-expression patterns </a:t>
            </a:r>
            <a:endParaRPr sz="1800">
              <a:solidFill>
                <a:schemeClr val="dk1"/>
              </a:solidFill>
            </a:endParaRPr>
          </a:p>
        </p:txBody>
      </p:sp>
      <p:pic>
        <p:nvPicPr>
          <p:cNvPr id="105" name="Google Shape;105;p21"/>
          <p:cNvPicPr preferRelativeResize="0"/>
          <p:nvPr/>
        </p:nvPicPr>
        <p:blipFill>
          <a:blip r:embed="rId3">
            <a:alphaModFix/>
          </a:blip>
          <a:stretch>
            <a:fillRect/>
          </a:stretch>
        </p:blipFill>
        <p:spPr>
          <a:xfrm>
            <a:off x="4653650" y="1306026"/>
            <a:ext cx="4419599" cy="3425176"/>
          </a:xfrm>
          <a:prstGeom prst="rect">
            <a:avLst/>
          </a:prstGeom>
          <a:noFill/>
          <a:ln>
            <a:noFill/>
          </a:ln>
        </p:spPr>
      </p:pic>
      <p:sp>
        <p:nvSpPr>
          <p:cNvPr id="106" name="Google Shape;106;p21"/>
          <p:cNvSpPr txBox="1"/>
          <p:nvPr/>
        </p:nvSpPr>
        <p:spPr>
          <a:xfrm>
            <a:off x="393350" y="3602900"/>
            <a:ext cx="4260300" cy="1128300"/>
          </a:xfrm>
          <a:prstGeom prst="rect">
            <a:avLst/>
          </a:prstGeom>
          <a:noFill/>
          <a:ln>
            <a:noFill/>
          </a:ln>
        </p:spPr>
        <p:txBody>
          <a:bodyPr anchorCtr="0" anchor="t" bIns="91425" lIns="91425" spcFirstLastPara="1" rIns="91425" wrap="square" tIns="91425">
            <a:noAutofit/>
          </a:bodyPr>
          <a:lstStyle/>
          <a:p>
            <a:pPr indent="-342900" lvl="1" marL="914400" rtl="0" algn="l">
              <a:lnSpc>
                <a:spcPct val="100000"/>
              </a:lnSpc>
              <a:spcBef>
                <a:spcPts val="0"/>
              </a:spcBef>
              <a:spcAft>
                <a:spcPts val="0"/>
              </a:spcAft>
              <a:buClr>
                <a:schemeClr val="dk1"/>
              </a:buClr>
              <a:buSzPts val="1800"/>
              <a:buChar char="○"/>
            </a:pPr>
            <a:r>
              <a:rPr b="1" lang="en" sz="1800">
                <a:solidFill>
                  <a:schemeClr val="dk1"/>
                </a:solidFill>
              </a:rPr>
              <a:t>Larger sample</a:t>
            </a:r>
            <a:r>
              <a:rPr lang="en" sz="1800">
                <a:solidFill>
                  <a:schemeClr val="dk1"/>
                </a:solidFill>
              </a:rPr>
              <a:t> set </a:t>
            </a:r>
            <a:endParaRPr sz="1800">
              <a:solidFill>
                <a:schemeClr val="dk1"/>
              </a:solidFill>
            </a:endParaRPr>
          </a:p>
          <a:p>
            <a:pPr indent="-342900" lvl="1" marL="914400" rtl="0" algn="l">
              <a:lnSpc>
                <a:spcPct val="100000"/>
              </a:lnSpc>
              <a:spcBef>
                <a:spcPts val="1000"/>
              </a:spcBef>
              <a:spcAft>
                <a:spcPts val="0"/>
              </a:spcAft>
              <a:buClr>
                <a:schemeClr val="dk1"/>
              </a:buClr>
              <a:buSzPts val="1800"/>
              <a:buChar char="○"/>
            </a:pPr>
            <a:r>
              <a:rPr b="1" lang="en" sz="1800">
                <a:solidFill>
                  <a:schemeClr val="dk1"/>
                </a:solidFill>
              </a:rPr>
              <a:t>More efficient </a:t>
            </a:r>
            <a:r>
              <a:rPr lang="en" sz="1800">
                <a:solidFill>
                  <a:schemeClr val="dk1"/>
                </a:solidFill>
              </a:rPr>
              <a:t>analysis</a:t>
            </a:r>
            <a:endParaRPr sz="1800">
              <a:solidFill>
                <a:schemeClr val="dk1"/>
              </a:solidFill>
            </a:endParaRPr>
          </a:p>
          <a:p>
            <a:pPr indent="-342900" lvl="1" marL="914400" rtl="0" algn="l">
              <a:lnSpc>
                <a:spcPct val="100000"/>
              </a:lnSpc>
              <a:spcBef>
                <a:spcPts val="1000"/>
              </a:spcBef>
              <a:spcAft>
                <a:spcPts val="1000"/>
              </a:spcAft>
              <a:buClr>
                <a:schemeClr val="dk1"/>
              </a:buClr>
              <a:buSzPts val="1800"/>
              <a:buChar char="○"/>
            </a:pPr>
            <a:r>
              <a:rPr b="1" lang="en" sz="1800">
                <a:solidFill>
                  <a:schemeClr val="dk1"/>
                </a:solidFill>
              </a:rPr>
              <a:t>Cell-specific </a:t>
            </a:r>
            <a:r>
              <a:rPr lang="en" sz="1800">
                <a:solidFill>
                  <a:schemeClr val="dk1"/>
                </a:solidFill>
              </a:rPr>
              <a:t>results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